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84"/>
  </p:notesMasterIdLst>
  <p:sldIdLst>
    <p:sldId id="256" r:id="rId2"/>
    <p:sldId id="2148" r:id="rId3"/>
    <p:sldId id="264" r:id="rId4"/>
    <p:sldId id="2135" r:id="rId5"/>
    <p:sldId id="538" r:id="rId6"/>
    <p:sldId id="462" r:id="rId7"/>
    <p:sldId id="480" r:id="rId8"/>
    <p:sldId id="2099" r:id="rId9"/>
    <p:sldId id="481" r:id="rId10"/>
    <p:sldId id="425" r:id="rId11"/>
    <p:sldId id="517" r:id="rId12"/>
    <p:sldId id="534" r:id="rId13"/>
    <p:sldId id="2113" r:id="rId14"/>
    <p:sldId id="479" r:id="rId15"/>
    <p:sldId id="484" r:id="rId16"/>
    <p:sldId id="2114" r:id="rId17"/>
    <p:sldId id="2115" r:id="rId18"/>
    <p:sldId id="2116" r:id="rId19"/>
    <p:sldId id="2117" r:id="rId20"/>
    <p:sldId id="495" r:id="rId21"/>
    <p:sldId id="269" r:id="rId22"/>
    <p:sldId id="272" r:id="rId23"/>
    <p:sldId id="282" r:id="rId24"/>
    <p:sldId id="2124" r:id="rId25"/>
    <p:sldId id="2123" r:id="rId26"/>
    <p:sldId id="2122" r:id="rId27"/>
    <p:sldId id="2106" r:id="rId28"/>
    <p:sldId id="2119" r:id="rId29"/>
    <p:sldId id="2120" r:id="rId30"/>
    <p:sldId id="2104" r:id="rId31"/>
    <p:sldId id="2136" r:id="rId32"/>
    <p:sldId id="507" r:id="rId33"/>
    <p:sldId id="488" r:id="rId34"/>
    <p:sldId id="489" r:id="rId35"/>
    <p:sldId id="490" r:id="rId36"/>
    <p:sldId id="491" r:id="rId37"/>
    <p:sldId id="499" r:id="rId38"/>
    <p:sldId id="2125" r:id="rId39"/>
    <p:sldId id="2133" r:id="rId40"/>
    <p:sldId id="502" r:id="rId41"/>
    <p:sldId id="2102" r:id="rId42"/>
    <p:sldId id="504" r:id="rId43"/>
    <p:sldId id="500" r:id="rId44"/>
    <p:sldId id="2134" r:id="rId45"/>
    <p:sldId id="2126" r:id="rId46"/>
    <p:sldId id="492" r:id="rId47"/>
    <p:sldId id="498" r:id="rId48"/>
    <p:sldId id="493" r:id="rId49"/>
    <p:sldId id="505" r:id="rId50"/>
    <p:sldId id="510" r:id="rId51"/>
    <p:sldId id="506" r:id="rId52"/>
    <p:sldId id="2127" r:id="rId53"/>
    <p:sldId id="2130" r:id="rId54"/>
    <p:sldId id="2128" r:id="rId55"/>
    <p:sldId id="2129" r:id="rId56"/>
    <p:sldId id="2131" r:id="rId57"/>
    <p:sldId id="2263" r:id="rId58"/>
    <p:sldId id="2264" r:id="rId59"/>
    <p:sldId id="2137" r:id="rId60"/>
    <p:sldId id="511" r:id="rId61"/>
    <p:sldId id="512" r:id="rId62"/>
    <p:sldId id="514" r:id="rId63"/>
    <p:sldId id="516" r:id="rId64"/>
    <p:sldId id="515" r:id="rId65"/>
    <p:sldId id="519" r:id="rId66"/>
    <p:sldId id="518" r:id="rId67"/>
    <p:sldId id="520" r:id="rId68"/>
    <p:sldId id="532" r:id="rId69"/>
    <p:sldId id="527" r:id="rId70"/>
    <p:sldId id="533" r:id="rId71"/>
    <p:sldId id="531" r:id="rId72"/>
    <p:sldId id="2139" r:id="rId73"/>
    <p:sldId id="528" r:id="rId74"/>
    <p:sldId id="523" r:id="rId75"/>
    <p:sldId id="529" r:id="rId76"/>
    <p:sldId id="530" r:id="rId77"/>
    <p:sldId id="2140" r:id="rId78"/>
    <p:sldId id="521" r:id="rId79"/>
    <p:sldId id="525" r:id="rId80"/>
    <p:sldId id="524" r:id="rId81"/>
    <p:sldId id="526" r:id="rId82"/>
    <p:sldId id="2138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148"/>
            <p14:sldId id="264"/>
          </p14:sldIdLst>
        </p14:section>
        <p14:section name="OSI Layers" id="{AE97A6E8-2A4B-4916-96BB-041869849E29}">
          <p14:sldIdLst>
            <p14:sldId id="2135"/>
            <p14:sldId id="538"/>
            <p14:sldId id="462"/>
            <p14:sldId id="480"/>
            <p14:sldId id="2099"/>
            <p14:sldId id="481"/>
            <p14:sldId id="425"/>
            <p14:sldId id="517"/>
          </p14:sldIdLst>
        </p14:section>
        <p14:section name="Upper Layers" id="{468E903D-590C-477B-B9A3-476F744CB4F2}">
          <p14:sldIdLst>
            <p14:sldId id="534"/>
            <p14:sldId id="2113"/>
            <p14:sldId id="479"/>
            <p14:sldId id="484"/>
            <p14:sldId id="2114"/>
            <p14:sldId id="2115"/>
            <p14:sldId id="2116"/>
            <p14:sldId id="2117"/>
            <p14:sldId id="495"/>
            <p14:sldId id="269"/>
            <p14:sldId id="272"/>
            <p14:sldId id="282"/>
            <p14:sldId id="2124"/>
            <p14:sldId id="2123"/>
            <p14:sldId id="2122"/>
            <p14:sldId id="2106"/>
            <p14:sldId id="2119"/>
            <p14:sldId id="2120"/>
            <p14:sldId id="2104"/>
          </p14:sldIdLst>
        </p14:section>
        <p14:section name="Physical Layer" id="{B55B8E8C-5EAB-4A1E-A4E9-AE5E896E46FA}">
          <p14:sldIdLst>
            <p14:sldId id="2136"/>
            <p14:sldId id="507"/>
            <p14:sldId id="488"/>
            <p14:sldId id="489"/>
            <p14:sldId id="490"/>
            <p14:sldId id="491"/>
            <p14:sldId id="499"/>
            <p14:sldId id="2125"/>
            <p14:sldId id="2133"/>
            <p14:sldId id="502"/>
            <p14:sldId id="2102"/>
            <p14:sldId id="504"/>
            <p14:sldId id="500"/>
            <p14:sldId id="2134"/>
            <p14:sldId id="2126"/>
            <p14:sldId id="492"/>
            <p14:sldId id="498"/>
            <p14:sldId id="493"/>
            <p14:sldId id="505"/>
            <p14:sldId id="510"/>
            <p14:sldId id="506"/>
            <p14:sldId id="2127"/>
            <p14:sldId id="2130"/>
            <p14:sldId id="2128"/>
            <p14:sldId id="2129"/>
            <p14:sldId id="2131"/>
            <p14:sldId id="2263"/>
            <p14:sldId id="2264"/>
          </p14:sldIdLst>
        </p14:section>
        <p14:section name="Data Link Layer" id="{06976243-948A-4E54-B88A-BB1F5F3D2C4D}">
          <p14:sldIdLst>
            <p14:sldId id="2137"/>
            <p14:sldId id="511"/>
            <p14:sldId id="512"/>
            <p14:sldId id="514"/>
            <p14:sldId id="516"/>
            <p14:sldId id="515"/>
            <p14:sldId id="519"/>
            <p14:sldId id="518"/>
            <p14:sldId id="520"/>
            <p14:sldId id="532"/>
            <p14:sldId id="527"/>
            <p14:sldId id="533"/>
            <p14:sldId id="531"/>
            <p14:sldId id="2139"/>
            <p14:sldId id="528"/>
            <p14:sldId id="523"/>
            <p14:sldId id="529"/>
            <p14:sldId id="530"/>
            <p14:sldId id="2140"/>
            <p14:sldId id="521"/>
            <p14:sldId id="525"/>
            <p14:sldId id="524"/>
            <p14:sldId id="526"/>
          </p14:sldIdLst>
        </p14:section>
        <p14:section name="Wrapup" id="{29A7F866-9DA9-446B-8359-CE426CB89C7A}">
          <p14:sldIdLst>
            <p14:sldId id="21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21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57DA3-5C32-DD45-A945-F07D0AB920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80ED474A-4F4A-4843-AB4B-676644EAB7BA}" type="slidenum">
              <a:t>22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764920-3C5A-1844-B0CB-6FEB2DFBEB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83681-2231-7141-BA13-C8DA07BCE4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6420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23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118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24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1361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ED1B9-4E27-E347-81E9-7A0DC76C99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23BB5E5-E6B9-B849-9B58-711FBBB77253}" type="slidenum">
              <a:t>25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3FEE1-F457-054E-8473-DE50A0529A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21ACF-8730-0549-9B1C-032210399D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8101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EDEEC-DD38-D546-B971-AF321BD4E75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F0080EEA-6A7F-3B43-9D53-BBB4A1C57139}" type="slidenum">
              <a:t>26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1E337-36AB-ED4E-9B39-183A3B9F4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54340-B354-AC43-8AF2-74FB4F7B89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3300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77078CF8-5551-4566-90CA-0E081D28E28F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DFD9-5087-4D31-9F46-88B3B2546E94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84FD-50EE-4A02-BBBC-28DAFB64DB7C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5C1A-D43A-4AEE-B88C-86654AF76850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6CCB-8AE4-4DB3-B6F4-BC5E5C712654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D5EFAB-8058-4EE6-9B26-D6F0549869C2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2915B93-8F3A-4B77-A5D7-CDD89176CAE7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atpannuto.com/papers/hui2008ipdead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/what-happens-when%20(11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ITU_model_for_indoor_attenuati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edy_Lamarr#Inventor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02</a:t>
            </a:r>
            <a:br>
              <a:rPr lang="en-US" dirty="0"/>
            </a:br>
            <a:r>
              <a:rPr lang="en-US" dirty="0"/>
              <a:t>Network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965AD-504F-45B9-A4CF-42EE10031DFD}"/>
              </a:ext>
            </a:extLst>
          </p:cNvPr>
          <p:cNvSpPr txBox="1"/>
          <p:nvPr/>
        </p:nvSpPr>
        <p:spPr>
          <a:xfrm>
            <a:off x="607595" y="5521402"/>
            <a:ext cx="1047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slides borrowed from: Peter </a:t>
            </a:r>
            <a:r>
              <a:rPr lang="en-US" dirty="0" err="1"/>
              <a:t>Steenkiste</a:t>
            </a:r>
            <a:r>
              <a:rPr lang="en-US" dirty="0"/>
              <a:t> (CMU),</a:t>
            </a:r>
            <a:br>
              <a:rPr lang="en-US" dirty="0"/>
            </a:br>
            <a:r>
              <a:rPr lang="en-US" dirty="0"/>
              <a:t>Christian </a:t>
            </a:r>
            <a:r>
              <a:rPr lang="en-US" dirty="0" err="1"/>
              <a:t>Poellabauer</a:t>
            </a:r>
            <a:r>
              <a:rPr lang="en-US" dirty="0"/>
              <a:t> (Notre Dame)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F980C-6E8C-4998-ACEF-D32E2FC79FD9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does not equal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protocols don’t always split between layers cleanly</a:t>
            </a:r>
          </a:p>
          <a:p>
            <a:pPr lvl="1"/>
            <a:r>
              <a:rPr lang="en-US" dirty="0"/>
              <a:t>Usually explain parts of physical, data link, and possibly upper layers</a:t>
            </a:r>
          </a:p>
          <a:p>
            <a:r>
              <a:rPr lang="en-US" dirty="0"/>
              <a:t>Model still helps conceptualize stack-up though</a:t>
            </a:r>
          </a:p>
          <a:p>
            <a:pPr lvl="1"/>
            <a:r>
              <a:rPr lang="en-US" dirty="0"/>
              <a:t>Layering of some type still occurs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 descr="Bluetooth Protocol Stack - MATLAB &amp; Simulink">
            <a:extLst>
              <a:ext uri="{FF2B5EF4-FFF2-40B4-BE49-F238E27FC236}">
                <a16:creationId xmlns:a16="http://schemas.microsoft.com/office/drawing/2014/main" id="{D70D401D-B0A6-46DF-B003-2D8703EB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3124264"/>
            <a:ext cx="5780505" cy="31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read vs. Zigbee – what's the difference? - Embedded processing -  Technical articles - TI E2E support forums">
            <a:extLst>
              <a:ext uri="{FF2B5EF4-FFF2-40B4-BE49-F238E27FC236}">
                <a16:creationId xmlns:a16="http://schemas.microsoft.com/office/drawing/2014/main" id="{633C8894-79FB-4551-8CB7-B686D4D6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3363" y="4078517"/>
            <a:ext cx="5187031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3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D52E-0D39-4A74-B5AC-35194A7E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for IoT (joke) (kind of)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1BAF-7672-4532-BAE9-F347CC6F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2A81A805-9D45-4996-AD10-7C00808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0424" y="13716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F7380F-DD31-45F4-9F92-7CD62AB2D4A2}"/>
              </a:ext>
            </a:extLst>
          </p:cNvPr>
          <p:cNvSpPr/>
          <p:nvPr/>
        </p:nvSpPr>
        <p:spPr>
          <a:xfrm>
            <a:off x="3987800" y="2095500"/>
            <a:ext cx="2057400" cy="2514600"/>
          </a:xfrm>
          <a:prstGeom prst="roundRect">
            <a:avLst>
              <a:gd name="adj" fmla="val 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MQTT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91E7-6427-4D6D-BD54-EACF28F2F772}"/>
              </a:ext>
            </a:extLst>
          </p:cNvPr>
          <p:cNvSpPr txBox="1"/>
          <p:nvPr/>
        </p:nvSpPr>
        <p:spPr>
          <a:xfrm>
            <a:off x="8126997" y="4610100"/>
            <a:ext cx="299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MQTT is a publish/subscribe 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7528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b="1" dirty="0"/>
              <a:t>Internet Architecture</a:t>
            </a:r>
            <a:r>
              <a:rPr lang="en-US" dirty="0"/>
              <a:t>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5159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FAF1-380E-4CB2-ABB5-19264DD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global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458E-CCB8-40F7-9465-06E77FD49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Most famous example of an internet (uppercase to distinguish)</a:t>
            </a:r>
          </a:p>
          <a:p>
            <a:pPr lvl="1"/>
            <a:endParaRPr lang="en-US" dirty="0"/>
          </a:p>
          <a:p>
            <a:r>
              <a:rPr lang="en-US" dirty="0"/>
              <a:t>Based on the TCP/IP protocol family</a:t>
            </a:r>
          </a:p>
          <a:p>
            <a:pPr lvl="1"/>
            <a:r>
              <a:rPr lang="en-US" b="1" dirty="0"/>
              <a:t>IP</a:t>
            </a:r>
            <a:r>
              <a:rPr lang="en-US" dirty="0"/>
              <a:t> (Internet Protocol)</a:t>
            </a:r>
          </a:p>
          <a:p>
            <a:pPr lvl="2"/>
            <a:r>
              <a:rPr lang="en-US" dirty="0"/>
              <a:t>Provides a </a:t>
            </a:r>
            <a:r>
              <a:rPr lang="en-US" i="1" dirty="0"/>
              <a:t>naming scheme </a:t>
            </a:r>
            <a:r>
              <a:rPr lang="en-US" dirty="0"/>
              <a:t>and unreliable </a:t>
            </a:r>
            <a:r>
              <a:rPr lang="en-US" i="1" dirty="0"/>
              <a:t>delivery of packets </a:t>
            </a:r>
            <a:r>
              <a:rPr lang="en-US" dirty="0"/>
              <a:t>from </a:t>
            </a:r>
            <a:r>
              <a:rPr lang="en-US" b="1" dirty="0"/>
              <a:t>host-to-host</a:t>
            </a:r>
          </a:p>
          <a:p>
            <a:pPr lvl="1"/>
            <a:r>
              <a:rPr lang="en-US" b="1" dirty="0"/>
              <a:t>UDP</a:t>
            </a:r>
            <a:r>
              <a:rPr lang="en-US" dirty="0"/>
              <a:t> (Unreliable Datagram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unreliable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1"/>
            <a:r>
              <a:rPr lang="en-US" b="1" dirty="0"/>
              <a:t>TCP</a:t>
            </a:r>
            <a:r>
              <a:rPr lang="en-US" dirty="0"/>
              <a:t> (Transmission Control Protocol)</a:t>
            </a:r>
          </a:p>
          <a:p>
            <a:pPr lvl="2"/>
            <a:r>
              <a:rPr lang="en-US" dirty="0"/>
              <a:t>Uses IP to provide </a:t>
            </a:r>
            <a:r>
              <a:rPr lang="en-US" i="1" dirty="0"/>
              <a:t>reliable data delivery </a:t>
            </a:r>
            <a:r>
              <a:rPr lang="en-US" dirty="0"/>
              <a:t>from </a:t>
            </a:r>
            <a:r>
              <a:rPr lang="en-US" b="1" dirty="0"/>
              <a:t>process-to-process</a:t>
            </a:r>
          </a:p>
          <a:p>
            <a:pPr lvl="2"/>
            <a:endParaRPr lang="en-US" dirty="0"/>
          </a:p>
          <a:p>
            <a:r>
              <a:rPr lang="en-US" dirty="0"/>
              <a:t>Accessed via a mix of Unix file I/O and the </a:t>
            </a:r>
            <a:r>
              <a:rPr lang="en-US" b="1" dirty="0"/>
              <a:t>sockets</a:t>
            </a:r>
            <a:r>
              <a:rPr lang="en-US" dirty="0"/>
              <a:t>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1FFE3-7297-4499-B80B-AD4E1C23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AD905A-42E2-4695-8428-9C5E646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and software organization of an Internet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0987F-F441-4870-A211-44624013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24">
            <a:extLst>
              <a:ext uri="{FF2B5EF4-FFF2-40B4-BE49-F238E27FC236}">
                <a16:creationId xmlns:a16="http://schemas.microsoft.com/office/drawing/2014/main" id="{33D344E5-A3E2-46F9-B0B3-1319DAEA8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4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25">
            <a:extLst>
              <a:ext uri="{FF2B5EF4-FFF2-40B4-BE49-F238E27FC236}">
                <a16:creationId xmlns:a16="http://schemas.microsoft.com/office/drawing/2014/main" id="{936062F1-9855-481C-ACDD-D54B80476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7301" y="2057400"/>
            <a:ext cx="1447800" cy="2819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7C28074-CF49-4BDA-A449-2DFC37C76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096ACD71-F529-4200-A6FE-113912C12B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2743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478BA878-84D7-4237-895F-9F97789B2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879664EE-6218-4300-8449-F999018B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Client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E575ABE-B44B-47EF-87E9-F03B4A701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3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75BA134-AB85-453B-8A22-56449101B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5001" y="4724400"/>
            <a:ext cx="1270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A0352CC4-4580-4F8E-A0F1-E1E468735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3001" y="5156200"/>
            <a:ext cx="5448300" cy="355600"/>
          </a:xfrm>
          <a:prstGeom prst="roundRect">
            <a:avLst>
              <a:gd name="adj" fmla="val 16667"/>
            </a:avLst>
          </a:prstGeom>
          <a:solidFill>
            <a:srgbClr val="F1C7C7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Global IP Internet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AC8AFE0-6E37-4C02-8916-BB5A15239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3124200"/>
            <a:ext cx="1284287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TCP/IP</a:t>
            </a:r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13A84396-92D1-47FB-BE7C-FEF927B4F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27432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176DB15D-957D-4397-806D-6B2636F38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3733800"/>
            <a:ext cx="1587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75A0A59-C83B-49D9-A9EF-18476052F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2133600"/>
            <a:ext cx="1284287" cy="609600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Server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45B8A8EA-48AF-4236-9FDC-E29C456BC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3501" y="4114800"/>
            <a:ext cx="1284287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Network</a:t>
            </a:r>
          </a:p>
          <a:p>
            <a:pPr algn="ctr"/>
            <a:r>
              <a:rPr lang="en-US" sz="1800" dirty="0">
                <a:latin typeface="Calibri" pitchFamily="34" charset="0"/>
              </a:rPr>
              <a:t>adapter</a:t>
            </a:r>
          </a:p>
        </p:txBody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FB29F38D-C654-4340-9C43-89F39AC17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9301" y="4724400"/>
            <a:ext cx="0" cy="419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7E87EC0F-382D-4813-B3CC-C99FEB065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123" y="1699111"/>
            <a:ext cx="217508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client host</a:t>
            </a: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1E33EEC9-1C3E-4AF6-9B4A-B2AA3B836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9882" y="1699111"/>
            <a:ext cx="2252668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Internet server host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7A2575CD-85DA-4071-A385-A5FC1F7B6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116" y="2573710"/>
            <a:ext cx="1955472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Sockets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(system calls)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06DC8695-2EEB-4E8D-89F7-8B0E78C7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921" y="3562722"/>
            <a:ext cx="219252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Hardware interface</a:t>
            </a:r>
          </a:p>
          <a:p>
            <a:pPr algn="r"/>
            <a:r>
              <a:rPr lang="en-US" sz="2000" dirty="0">
                <a:latin typeface="Calibri" pitchFamily="34" charset="0"/>
              </a:rPr>
              <a:t>(interrupts)</a:t>
            </a: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4C857A99-B87D-4C22-98AC-4C907D8C0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2240449"/>
            <a:ext cx="123091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User code</a:t>
            </a:r>
          </a:p>
        </p:txBody>
      </p:sp>
      <p:sp>
        <p:nvSpPr>
          <p:cNvPr id="26" name="Text Box 21">
            <a:extLst>
              <a:ext uri="{FF2B5EF4-FFF2-40B4-BE49-F238E27FC236}">
                <a16:creationId xmlns:a16="http://schemas.microsoft.com/office/drawing/2014/main" id="{E10A1F50-7F43-4B14-955F-053FD54B4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3229461"/>
            <a:ext cx="141545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Kernel code</a:t>
            </a:r>
          </a:p>
        </p:txBody>
      </p:sp>
      <p:sp>
        <p:nvSpPr>
          <p:cNvPr id="27" name="Text Box 22">
            <a:extLst>
              <a:ext uri="{FF2B5EF4-FFF2-40B4-BE49-F238E27FC236}">
                <a16:creationId xmlns:a16="http://schemas.microsoft.com/office/drawing/2014/main" id="{4F50E5D9-C398-4AF2-88D1-45F61DB29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527" y="4082436"/>
            <a:ext cx="1584088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Hardware</a:t>
            </a:r>
          </a:p>
          <a:p>
            <a:r>
              <a:rPr lang="en-US" sz="2000" dirty="0">
                <a:latin typeface="Calibri" pitchFamily="34" charset="0"/>
              </a:rPr>
              <a:t>and firmware</a:t>
            </a:r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E63E74F8-07AE-4B11-8831-9AA70D9FDC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2501" y="29083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29" name="Line 26">
            <a:extLst>
              <a:ext uri="{FF2B5EF4-FFF2-40B4-BE49-F238E27FC236}">
                <a16:creationId xmlns:a16="http://schemas.microsoft.com/office/drawing/2014/main" id="{1A4CE753-A98B-4D27-AB22-E4C7315B6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9801" y="3911600"/>
            <a:ext cx="19685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1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E3DB-86C2-4A5F-ADB6-F0E022AF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8BFB-DA39-495E-AE6E-681374FB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5420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32-bit IP addresses are stored in an </a:t>
            </a:r>
            <a:r>
              <a:rPr lang="en-US" b="1" dirty="0"/>
              <a:t>IP address struct</a:t>
            </a:r>
          </a:p>
          <a:p>
            <a:pPr lvl="1"/>
            <a:r>
              <a:rPr lang="en-US" dirty="0"/>
              <a:t>IP addresses are always stored in memory in </a:t>
            </a:r>
            <a:r>
              <a:rPr lang="en-US" i="1" dirty="0"/>
              <a:t>network byte order  </a:t>
            </a:r>
            <a:r>
              <a:rPr lang="en-US" dirty="0"/>
              <a:t>(big-endian)</a:t>
            </a:r>
          </a:p>
          <a:p>
            <a:pPr lvl="2"/>
            <a:r>
              <a:rPr lang="en-US" dirty="0"/>
              <a:t>Remember: most computers use little-endian😭</a:t>
            </a:r>
          </a:p>
          <a:p>
            <a:pPr lvl="1"/>
            <a:r>
              <a:rPr lang="en-US" dirty="0"/>
              <a:t>True in general for any integer transferred in a packet header from</a:t>
            </a:r>
            <a:br>
              <a:rPr lang="en-US" dirty="0"/>
            </a:br>
            <a:r>
              <a:rPr lang="en-US" dirty="0"/>
              <a:t>one machine to another</a:t>
            </a:r>
          </a:p>
          <a:p>
            <a:pPr lvl="2"/>
            <a:r>
              <a:rPr lang="en-US" dirty="0"/>
              <a:t>E.g., the port number used to identify an Internet connection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By convention, each byte in a 32-bit IP address is represented by its decimal value and separated by a period</a:t>
            </a:r>
          </a:p>
          <a:p>
            <a:pPr lvl="2"/>
            <a:r>
              <a:rPr lang="en-US" dirty="0"/>
              <a:t>IP address: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0x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81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69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07</a:t>
            </a:r>
            <a:r>
              <a:rPr lang="en-US" b="1" dirty="0">
                <a:solidFill>
                  <a:schemeClr val="accent6"/>
                </a:solidFill>
                <a:latin typeface="Courier New" pitchFamily="49" charset="0"/>
              </a:rPr>
              <a:t>1E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129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105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D09E00"/>
                </a:solidFill>
                <a:latin typeface="Courier New" pitchFamily="49" charset="0"/>
              </a:rPr>
              <a:t>7</a:t>
            </a:r>
            <a:r>
              <a:rPr lang="en-US" b="1" dirty="0">
                <a:latin typeface="Courier New" pitchFamily="49" charset="0"/>
              </a:rPr>
              <a:t>.</a:t>
            </a:r>
            <a:r>
              <a:rPr lang="en-US" b="1" dirty="0">
                <a:solidFill>
                  <a:srgbClr val="2D2DB9"/>
                </a:solidFill>
                <a:latin typeface="Courier New" pitchFamily="49" charset="0"/>
              </a:rPr>
              <a:t>30</a:t>
            </a:r>
            <a:endParaRPr lang="en-US" b="1" dirty="0">
              <a:solidFill>
                <a:srgbClr val="D09E00"/>
              </a:solidFill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5ABDF-14BD-42D3-9A20-D8D04A31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2DB11-739D-4291-BFAB-4F299D2A5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2924" y="3429000"/>
            <a:ext cx="7449375" cy="107721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Internet address structure */</a:t>
            </a:r>
          </a:p>
          <a:p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   uint32_t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s_addr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dirty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/* network byte order (big-endian) */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5937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8DDF-ADD4-4636-BE98-DE102D29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Internet domain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26EB0-A5C2-402E-9E62-18466EC0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D0869D0-2280-4C84-96FB-3005C2C0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344" y="1896720"/>
            <a:ext cx="71363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.net</a:t>
            </a:r>
            <a:endParaRPr lang="en-US" sz="2400" dirty="0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096E53D0-9742-4085-88A1-BFFF290485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945" y="1335360"/>
            <a:ext cx="1476375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D59E5C60-1C1F-4E93-8921-AC3AA41EE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018" y="1896720"/>
            <a:ext cx="78096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edu</a:t>
            </a:r>
            <a:endParaRPr lang="en-US" sz="2400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37320A3-BF14-4B42-AF62-A5F801BE4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616" y="1896720"/>
            <a:ext cx="76634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</a:t>
            </a:r>
            <a:r>
              <a:rPr lang="en-US" sz="2400" dirty="0" err="1"/>
              <a:t>gov</a:t>
            </a:r>
            <a:endParaRPr lang="en-US" sz="24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0BE88DCF-CBEF-40D6-8278-2C11A8F4B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186" y="1896720"/>
            <a:ext cx="845084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.com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D60ECBB5-4B5F-415F-A247-47BEFAE3B2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1157" y="1335360"/>
            <a:ext cx="411163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86F58C5C-1BB0-4189-B7B3-1706E1E684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82320" y="1335360"/>
            <a:ext cx="425450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47A0FFEB-01A0-461B-92B4-FC88081FCA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320" y="1335360"/>
            <a:ext cx="1363662" cy="604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370F3B35-564D-48CC-BAC3-B30B6963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36" y="2820052"/>
            <a:ext cx="198174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northwestern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05D60E42-B974-4F98-A829-8D8EE1B1F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328" y="2820052"/>
            <a:ext cx="132649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berkeley</a:t>
            </a:r>
            <a:endParaRPr lang="en-US" sz="2400" dirty="0"/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689CB363-1CFB-42CA-8FB1-9B9EB25C4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383" y="2820052"/>
            <a:ext cx="616432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mit</a:t>
            </a:r>
            <a:endParaRPr lang="en-US" sz="2400" dirty="0"/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69B8C5CD-EA26-462B-B4DA-D9CB2C1DB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22640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CE231FB3-0626-4630-8342-9B311A049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064" y="3754095"/>
            <a:ext cx="788977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eecs</a:t>
            </a:r>
            <a:endParaRPr lang="en-US" sz="2400" dirty="0"/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A16339EE-4781-48F7-9BDA-AE55979A8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459" y="3754095"/>
            <a:ext cx="162965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mccormick</a:t>
            </a:r>
            <a:endParaRPr lang="en-US" sz="2400" dirty="0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3B3C23C3-CCE2-4D70-A2BD-FD44391D99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4957" y="3192735"/>
            <a:ext cx="668338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E5A8770E-9553-4C76-B16E-14F75BD91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1562" y="4251902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079A7FCF-D202-44AF-930B-3BC35EB42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07" y="55881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moore</a:t>
            </a:r>
            <a:endParaRPr lang="en-US" sz="2400" dirty="0"/>
          </a:p>
          <a:p>
            <a:pPr algn="ctr" defTabSz="912813"/>
            <a:r>
              <a:rPr lang="en-US" b="0" dirty="0"/>
              <a:t>129.105.7.30</a:t>
            </a: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6D2A3BDA-240C-4903-882B-C48E33FE77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0109" y="2237059"/>
            <a:ext cx="1678023" cy="62975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7ACB6B77-EFC9-4503-8CF5-47ACEF99B2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8132" y="2237060"/>
            <a:ext cx="1067610" cy="6826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E86DAE4-120B-4724-92E3-CD8B545B5A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4395" y="3192735"/>
            <a:ext cx="690562" cy="5921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5" name="Text Box 23">
            <a:extLst>
              <a:ext uri="{FF2B5EF4-FFF2-40B4-BE49-F238E27FC236}">
                <a16:creationId xmlns:a16="http://schemas.microsoft.com/office/drawing/2014/main" id="{A9B89AE1-304D-4126-8398-C576D29E5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814" y="4679252"/>
            <a:ext cx="68738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wot</a:t>
            </a:r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C0935A8B-81AE-4062-8A95-311EFA81CA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8894" y="5140908"/>
            <a:ext cx="752667" cy="5013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27" name="Text Box 25">
            <a:extLst>
              <a:ext uri="{FF2B5EF4-FFF2-40B4-BE49-F238E27FC236}">
                <a16:creationId xmlns:a16="http://schemas.microsoft.com/office/drawing/2014/main" id="{5F851E45-3288-4531-A092-055C339B5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31" y="946638"/>
            <a:ext cx="2092348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unnamed root</a:t>
            </a:r>
          </a:p>
        </p:txBody>
      </p:sp>
      <p:sp>
        <p:nvSpPr>
          <p:cNvPr id="29" name="Text Box 27">
            <a:extLst>
              <a:ext uri="{FF2B5EF4-FFF2-40B4-BE49-F238E27FC236}">
                <a16:creationId xmlns:a16="http://schemas.microsoft.com/office/drawing/2014/main" id="{AD75B7B6-121C-448F-859F-3A4B829E7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738" y="4765193"/>
            <a:ext cx="166261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dirty="0"/>
              <a:t>129.105.1.129</a:t>
            </a: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id="{371D2DA1-AD7B-492F-B906-0FD9A5341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4395" y="5140908"/>
            <a:ext cx="725487" cy="52673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1" name="Text Box 29">
            <a:extLst>
              <a:ext uri="{FF2B5EF4-FFF2-40B4-BE49-F238E27FC236}">
                <a16:creationId xmlns:a16="http://schemas.microsoft.com/office/drawing/2014/main" id="{755908F5-9D97-49AA-92DD-C422FDEDD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313" y="5600844"/>
            <a:ext cx="1513536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hanlon</a:t>
            </a:r>
            <a:endParaRPr lang="en-US" sz="2400" dirty="0"/>
          </a:p>
          <a:p>
            <a:pPr algn="ctr" defTabSz="912813"/>
            <a:r>
              <a:rPr lang="en-US" b="0" dirty="0"/>
              <a:t>129.105.7.27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21A884AF-716C-46B1-9FE6-A58A7EB6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6986" y="2820052"/>
            <a:ext cx="1239551" cy="461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 err="1"/>
              <a:t>amazon</a:t>
            </a:r>
            <a:endParaRPr lang="en-US" sz="2400" dirty="0"/>
          </a:p>
        </p:txBody>
      </p:sp>
      <p:sp>
        <p:nvSpPr>
          <p:cNvPr id="33" name="Line 31">
            <a:extLst>
              <a:ext uri="{FF2B5EF4-FFF2-40B4-BE49-F238E27FC236}">
                <a16:creationId xmlns:a16="http://schemas.microsoft.com/office/drawing/2014/main" id="{EB8CDACF-4CF1-4D35-84B0-EE3A8AEE81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8857" y="2238648"/>
            <a:ext cx="406400" cy="630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4" name="Line 32">
            <a:extLst>
              <a:ext uri="{FF2B5EF4-FFF2-40B4-BE49-F238E27FC236}">
                <a16:creationId xmlns:a16="http://schemas.microsoft.com/office/drawing/2014/main" id="{7C34D56E-4A48-4409-9C43-B8480E1714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8757" y="3229248"/>
            <a:ext cx="0" cy="5921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FE2F1F09-7D4E-4ED3-83EB-5CAFCC92E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828" y="3752095"/>
            <a:ext cx="1533734" cy="73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2400" dirty="0"/>
              <a:t>www</a:t>
            </a:r>
          </a:p>
          <a:p>
            <a:pPr algn="ctr" defTabSz="912813"/>
            <a:r>
              <a:rPr lang="en-US" b="0" dirty="0"/>
              <a:t>54.230.48.28</a:t>
            </a:r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B59C3D8C-57EE-4ADD-911A-15473064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6732" y="1927493"/>
            <a:ext cx="3349540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Top-level domain names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74D92217-F7F7-4717-A1AC-49450385D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2856837"/>
            <a:ext cx="3344313" cy="40011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000" dirty="0"/>
              <a:t>Second-level domain names</a:t>
            </a:r>
          </a:p>
        </p:txBody>
      </p:sp>
      <p:sp>
        <p:nvSpPr>
          <p:cNvPr id="38" name="Text Box 36">
            <a:extLst>
              <a:ext uri="{FF2B5EF4-FFF2-40B4-BE49-F238E27FC236}">
                <a16:creationId xmlns:a16="http://schemas.microsoft.com/office/drawing/2014/main" id="{1EFDBE80-510A-43F7-8BC5-4668F956C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959" y="3861809"/>
            <a:ext cx="3344313" cy="7078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/>
              <a:t>Third-level domain names</a:t>
            </a:r>
          </a:p>
          <a:p>
            <a:r>
              <a:rPr lang="en-US" sz="2000" dirty="0"/>
              <a:t>and onwards…</a:t>
            </a:r>
          </a:p>
        </p:txBody>
      </p:sp>
      <p:sp>
        <p:nvSpPr>
          <p:cNvPr id="39" name="Line 18">
            <a:extLst>
              <a:ext uri="{FF2B5EF4-FFF2-40B4-BE49-F238E27FC236}">
                <a16:creationId xmlns:a16="http://schemas.microsoft.com/office/drawing/2014/main" id="{E65C92E0-E665-4FD2-81EC-367672D9A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392" y="4257554"/>
            <a:ext cx="12700" cy="55073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lIns="91577" tIns="45789" rIns="91577" bIns="45789" anchor="ctr">
            <a:spAutoFit/>
          </a:bodyPr>
          <a:lstStyle/>
          <a:p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3134C7-7270-4408-8255-BD0F6ED3B66D}"/>
              </a:ext>
            </a:extLst>
          </p:cNvPr>
          <p:cNvSpPr txBox="1"/>
          <p:nvPr/>
        </p:nvSpPr>
        <p:spPr>
          <a:xfrm>
            <a:off x="6096000" y="5140908"/>
            <a:ext cx="473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Northwestern owns 129.105.x.x</a:t>
            </a:r>
          </a:p>
        </p:txBody>
      </p:sp>
    </p:spTree>
    <p:extLst>
      <p:ext uri="{BB962C8B-B14F-4D97-AF65-F5344CB8AC3E}">
        <p14:creationId xmlns:p14="http://schemas.microsoft.com/office/powerpoint/2010/main" val="336659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4826-D7F2-4AE7-88E6-B04FF0EB1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Naming System (DNS)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BB07-629F-4B8D-8D79-94491732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8925" indent="-288925" defTabSz="895350"/>
            <a:r>
              <a:rPr lang="en-US" dirty="0"/>
              <a:t>The Internet maintains a mapping between IP addresses and domain names in a huge worldwide distributed database</a:t>
            </a:r>
            <a:br>
              <a:rPr lang="en-US" dirty="0"/>
            </a:br>
            <a:r>
              <a:rPr lang="en-US" dirty="0"/>
              <a:t>called </a:t>
            </a:r>
            <a:r>
              <a:rPr lang="en-US" b="1" dirty="0"/>
              <a:t>DNS</a:t>
            </a:r>
          </a:p>
          <a:p>
            <a:pPr marL="560388" lvl="1" indent="-222250" defTabSz="895350"/>
            <a:endParaRPr lang="en-US" dirty="0"/>
          </a:p>
          <a:p>
            <a:pPr marL="160338" indent="-222250" defTabSz="895350"/>
            <a:r>
              <a:rPr lang="en-US" dirty="0"/>
              <a:t>Conceptually, programmers can view the DNS database as a collection of millions of </a:t>
            </a:r>
            <a:r>
              <a:rPr lang="en-US" b="1" dirty="0"/>
              <a:t>host entries</a:t>
            </a:r>
          </a:p>
          <a:p>
            <a:pPr marL="560388" lvl="1" indent="-222250" defTabSz="895350"/>
            <a:r>
              <a:rPr lang="en-US" dirty="0"/>
              <a:t>Each host entry defines the mapping between a set of domain names</a:t>
            </a:r>
            <a:br>
              <a:rPr lang="en-US" dirty="0"/>
            </a:br>
            <a:r>
              <a:rPr lang="en-US" dirty="0"/>
              <a:t>and IP addresses</a:t>
            </a:r>
          </a:p>
          <a:p>
            <a:pPr marL="560388" lvl="1" indent="-222250" defTabSz="895350"/>
            <a:endParaRPr lang="en-US" dirty="0"/>
          </a:p>
          <a:p>
            <a:pPr marL="103188" indent="-222250" defTabSz="895350"/>
            <a:r>
              <a:rPr lang="en-US" dirty="0"/>
              <a:t>A special name: </a:t>
            </a:r>
            <a:r>
              <a:rPr lang="en-US" b="1" dirty="0"/>
              <a:t>localhost</a:t>
            </a:r>
            <a:endParaRPr lang="en-US" b="1" i="1" dirty="0"/>
          </a:p>
          <a:p>
            <a:pPr marL="560388" lvl="1" indent="-222250" defTabSz="895350"/>
            <a:r>
              <a:rPr lang="en-US" dirty="0"/>
              <a:t>Refers back to the computer being used (IP address 127.0.0.1)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C7-E545-4566-9E00-D9508F9F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7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4F9-7759-4589-BF65-2CB3B57DF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Internet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EC60-B340-48E0-89F5-C0EFFDE6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5308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Clients and servers communicate by sending streams of bytes over TCP </a:t>
            </a:r>
            <a:r>
              <a:rPr lang="en-US" b="1" dirty="0"/>
              <a:t>connections</a:t>
            </a:r>
            <a:r>
              <a:rPr lang="en-US" dirty="0"/>
              <a:t>. Each connection is: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Point-to-point: connects a pair of processes.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Full-duplex: data can flow in both directions at the same time,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Reliable: stream of bytes sent by the source is eventually received by the destination in the same order it was sent.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85000"/>
              </a:lnSpc>
            </a:pPr>
            <a:r>
              <a:rPr lang="en-US" dirty="0"/>
              <a:t>A socket is an endpoint of a connection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Socket address is an </a:t>
            </a:r>
            <a:r>
              <a:rPr lang="en-US" b="1" dirty="0" err="1">
                <a:latin typeface="Courier New" pitchFamily="49" charset="0"/>
              </a:rPr>
              <a:t>IPaddress:port</a:t>
            </a:r>
            <a:r>
              <a:rPr lang="en-US" dirty="0"/>
              <a:t> pair</a:t>
            </a:r>
          </a:p>
          <a:p>
            <a:pPr lvl="2"/>
            <a:r>
              <a:rPr lang="en-US" dirty="0"/>
              <a:t>IP address identifies the computer</a:t>
            </a:r>
          </a:p>
          <a:p>
            <a:pPr lvl="2"/>
            <a:r>
              <a:rPr lang="en-US" dirty="0"/>
              <a:t>Port identifies the process on the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43601-1B04-49A1-A182-BD4E6676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2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ADAE-2513-4BBB-8AF6-90869112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1E105-DE3C-4544-924F-7933FC029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Everyone should have access to it</a:t>
            </a:r>
          </a:p>
          <a:p>
            <a:pPr lvl="1"/>
            <a:r>
              <a:rPr lang="en-US" dirty="0"/>
              <a:t>If you don’t, this is the exception when you should email me</a:t>
            </a:r>
          </a:p>
          <a:p>
            <a:endParaRPr lang="en-US" dirty="0"/>
          </a:p>
          <a:p>
            <a:r>
              <a:rPr lang="en-US" dirty="0"/>
              <a:t>Canvas</a:t>
            </a:r>
          </a:p>
          <a:p>
            <a:pPr lvl="1"/>
            <a:r>
              <a:rPr lang="en-US" dirty="0"/>
              <a:t>Most important information is on the Canvas homepage</a:t>
            </a:r>
          </a:p>
          <a:p>
            <a:pPr lvl="1"/>
            <a:r>
              <a:rPr lang="en-US" dirty="0"/>
              <a:t>I’m posting slides there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463E-E199-4F0C-A0D2-0F9518F4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4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DB7A-3F32-4CE2-B269-8A703771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are used to identify services to the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54155-8EC9-408F-A57A-908295AD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C825F2-DD5C-4134-8009-826C72F87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831446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A13619A-56E8-45BF-AC52-B505071DD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0970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5748025F-A519-4349-BF8F-24979F362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48330"/>
            <a:ext cx="1295400" cy="1143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38C6D8A5-DCB2-40E4-95F3-EA364FEF2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337050"/>
            <a:ext cx="3505200" cy="1981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>
              <a:latin typeface="Calibri" pitchFamily="34" charset="0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5587BDF9-A452-4883-9B60-BDC71F1E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152876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710E5F4-5F7D-4BC5-BDB1-4FA013EDE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857" y="1529762"/>
            <a:ext cx="1092543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Client host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C494D49-3DB9-4CF7-ADE7-B504DCAB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4123" y="1108952"/>
            <a:ext cx="240238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Server host 128.2.194.242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B8F9159-6A63-4764-9792-0E8E05E3B4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24003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AF997DE2-7FD5-4D49-96BA-65B7A6DEA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47650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D3218ABF-606C-4F8D-AAE3-5B42C34C8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300" y="1574800"/>
            <a:ext cx="2654300" cy="825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128.2.194.242:80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Web server)</a:t>
            </a: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ECBD529E-5EEE-4793-89B6-DFB684F86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91400" y="209550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975FB-83A4-45A7-B63A-E23B87B8F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4456113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Web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80)</a:t>
            </a: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D4656333-A337-4407-919E-DD5704339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532765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C752DE40-30D3-462B-80FC-6FC217A4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5403850"/>
            <a:ext cx="1746250" cy="796925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/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Echo server</a:t>
            </a:r>
          </a:p>
          <a:p>
            <a:pPr algn="ctr" defTabSz="912813"/>
            <a:r>
              <a:rPr lang="en-US" sz="1600" dirty="0">
                <a:latin typeface="Calibri" pitchFamily="34" charset="0"/>
              </a:rPr>
              <a:t>(port 7)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752440BC-9E2B-4D43-A2D7-0A1601952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25" y="4521200"/>
            <a:ext cx="1992725" cy="83099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Calibri" pitchFamily="34" charset="0"/>
              </a:rPr>
              <a:t>Service request for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128.2.194.242:7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(i.e., the echo server)</a:t>
            </a: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9B19E12-94F2-4EF0-8286-DD9DB5CF03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403850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3A81D5FB-1D42-443D-A685-11EC4A582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17170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F677BEAF-C0DC-4993-A8CE-9F38120CD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099050"/>
            <a:ext cx="1066800" cy="457200"/>
          </a:xfrm>
          <a:prstGeom prst="ellipse">
            <a:avLst/>
          </a:prstGeom>
          <a:solidFill>
            <a:srgbClr val="F1C7C7"/>
          </a:solidFill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Kernel</a:t>
            </a:r>
          </a:p>
        </p:txBody>
      </p:sp>
      <p:sp>
        <p:nvSpPr>
          <p:cNvPr id="23" name="Oval 3">
            <a:extLst>
              <a:ext uri="{FF2B5EF4-FFF2-40B4-BE49-F238E27FC236}">
                <a16:creationId xmlns:a16="http://schemas.microsoft.com/office/drawing/2014/main" id="{70B042A0-738D-40DD-807B-FE7857EA8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2156884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33554C8-839F-42F1-87E0-3F1B8E550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842" y="5086938"/>
            <a:ext cx="948958" cy="476060"/>
          </a:xfrm>
          <a:prstGeom prst="ellipse">
            <a:avLst/>
          </a:prstGeom>
          <a:solidFill>
            <a:srgbClr val="D5F1CF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30" tIns="45716" rIns="91430" bIns="45716" anchor="ctr">
            <a:spAutoFit/>
          </a:bodyPr>
          <a:lstStyle/>
          <a:p>
            <a:pPr algn="ctr" defTabSz="912813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9570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How does the Internet handle routing packets?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IP </a:t>
            </a:r>
            <a:r>
              <a:rPr lang="fi-FI" dirty="0" err="1"/>
              <a:t>layer</a:t>
            </a:r>
            <a:endParaRPr lang="fi-FI" dirty="0"/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goal</a:t>
            </a:r>
            <a:endParaRPr lang="fi-FI" dirty="0"/>
          </a:p>
          <a:p>
            <a:pPr lvl="2"/>
            <a:r>
              <a:rPr lang="fi-FI" dirty="0"/>
              <a:t>Packets from my computer &lt;---&gt; Google</a:t>
            </a:r>
            <a:br>
              <a:rPr lang="fi-FI" dirty="0"/>
            </a:br>
            <a:endParaRPr lang="fi-FI" dirty="0"/>
          </a:p>
          <a:p>
            <a:pPr lvl="0"/>
            <a:r>
              <a:rPr lang="fi-FI" dirty="0" err="1"/>
              <a:t>Link</a:t>
            </a:r>
            <a:r>
              <a:rPr lang="fi-FI" dirty="0"/>
              <a:t> </a:t>
            </a:r>
            <a:r>
              <a:rPr lang="fi-FI" dirty="0" err="1"/>
              <a:t>layer</a:t>
            </a:r>
            <a:r>
              <a:rPr lang="fi-FI" dirty="0"/>
              <a:t> (</a:t>
            </a:r>
            <a:r>
              <a:rPr lang="fi-FI" dirty="0" err="1"/>
              <a:t>Ethernet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links</a:t>
            </a:r>
            <a:endParaRPr lang="fi-FI" dirty="0"/>
          </a:p>
          <a:p>
            <a:pPr lvl="2"/>
            <a:r>
              <a:rPr lang="fi-FI" dirty="0"/>
              <a:t>Packets from my computer &lt;---&gt; my router</a:t>
            </a:r>
            <a:br>
              <a:rPr lang="fi-FI" dirty="0"/>
            </a:br>
            <a:endParaRPr lang="fi-FI" dirty="0"/>
          </a:p>
          <a:p>
            <a:pPr lvl="2"/>
            <a:endParaRPr lang="fi-FI" dirty="0"/>
          </a:p>
          <a:p>
            <a:pPr lvl="0"/>
            <a:r>
              <a:rPr lang="fi-FI" b="1" dirty="0" err="1"/>
              <a:t>Routing</a:t>
            </a:r>
            <a:endParaRPr lang="fi-FI" b="1" dirty="0"/>
          </a:p>
          <a:p>
            <a:pPr lvl="1"/>
            <a:r>
              <a:rPr lang="fi-FI" dirty="0"/>
              <a:t>Using link-layer building blocks to get packets from one IP to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2B57-FB94-4AD3-8274-5CFCEFF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109A-2F1B-F34D-83FB-3F3E9E322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Assigning and finding IP address ranges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E6299-A800-6644-B344-6D116E132F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b="1" dirty="0"/>
              <a:t>In general, network operators don’t change that often</a:t>
            </a:r>
          </a:p>
          <a:p>
            <a:pPr lvl="1"/>
            <a:endParaRPr lang="fi-FI" b="1" dirty="0"/>
          </a:p>
          <a:p>
            <a:pPr lvl="0"/>
            <a:r>
              <a:rPr lang="fi-FI" dirty="0" err="1"/>
              <a:t>Solution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Tie IP </a:t>
            </a:r>
            <a:r>
              <a:rPr lang="fi-FI" dirty="0" err="1"/>
              <a:t>addresses</a:t>
            </a:r>
            <a:r>
              <a:rPr lang="fi-FI" dirty="0"/>
              <a:t> to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operators</a:t>
            </a:r>
            <a:endParaRPr lang="fi-FI" dirty="0"/>
          </a:p>
          <a:p>
            <a:pPr lvl="1"/>
            <a:r>
              <a:rPr lang="fi-FI" dirty="0"/>
              <a:t>Assign computers IPs as they join networks</a:t>
            </a:r>
          </a:p>
          <a:p>
            <a:pPr lvl="1"/>
            <a:endParaRPr lang="fi-FI" dirty="0"/>
          </a:p>
          <a:p>
            <a:pPr lvl="0"/>
            <a:r>
              <a:rPr lang="fi-FI" dirty="0"/>
              <a:t>Key Point:</a:t>
            </a:r>
          </a:p>
          <a:p>
            <a:pPr lvl="1"/>
            <a:r>
              <a:rPr lang="fi-FI" dirty="0"/>
              <a:t>Networks ”</a:t>
            </a:r>
            <a:r>
              <a:rPr lang="fi-FI" dirty="0" err="1"/>
              <a:t>own</a:t>
            </a:r>
            <a:r>
              <a:rPr lang="fi-FI" dirty="0"/>
              <a:t>” a </a:t>
            </a:r>
            <a:r>
              <a:rPr lang="fi-FI" dirty="0" err="1"/>
              <a:t>block</a:t>
            </a:r>
            <a:r>
              <a:rPr lang="fi-FI" dirty="0"/>
              <a:t> of IP </a:t>
            </a:r>
            <a:r>
              <a:rPr lang="fi-FI" dirty="0" err="1"/>
              <a:t>address</a:t>
            </a:r>
            <a:r>
              <a:rPr lang="fi-FI" dirty="0"/>
              <a:t> </a:t>
            </a:r>
            <a:r>
              <a:rPr lang="fi-FI" dirty="0" err="1"/>
              <a:t>space</a:t>
            </a:r>
            <a:endParaRPr lang="fi-FI" dirty="0"/>
          </a:p>
          <a:p>
            <a:pPr lvl="1"/>
            <a:r>
              <a:rPr lang="fi-FI" dirty="0"/>
              <a:t>”</a:t>
            </a:r>
            <a:r>
              <a:rPr lang="fi-FI" dirty="0" err="1"/>
              <a:t>The</a:t>
            </a:r>
            <a:r>
              <a:rPr lang="fi-FI" dirty="0"/>
              <a:t> Internet” is a </a:t>
            </a:r>
            <a:r>
              <a:rPr lang="fi-FI" dirty="0" err="1"/>
              <a:t>network</a:t>
            </a:r>
            <a:r>
              <a:rPr lang="fi-FI" dirty="0"/>
              <a:t> of </a:t>
            </a:r>
            <a:r>
              <a:rPr lang="fi-FI" dirty="0" err="1"/>
              <a:t>networks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38AD-2116-4E93-91CA-92B986E5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86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323278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3386382"/>
            <a:ext cx="497390" cy="200554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479083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Routing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52745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56411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04949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57768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14B-4D30-B845-913E-28CBD8BC5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/>
              <a:t>Routing – ”Adaptive”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A1F12A0-21C5-4F51-828C-2F30BA47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92DA-B162-4C47-8BAC-B4393104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70421" y="1244291"/>
            <a:ext cx="7690435" cy="51845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CA7EB-A9D3-454E-A64E-6A7EC0859431}"/>
              </a:ext>
            </a:extLst>
          </p:cNvPr>
          <p:cNvSpPr txBox="1"/>
          <p:nvPr/>
        </p:nvSpPr>
        <p:spPr>
          <a:xfrm>
            <a:off x="6416174" y="2979356"/>
            <a:ext cx="1868396" cy="152745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1.0.0.0/8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3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6DF88-2BA4-B245-B0BF-C9BAD48EFB72}"/>
              </a:ext>
            </a:extLst>
          </p:cNvPr>
          <p:cNvSpPr txBox="1"/>
          <p:nvPr/>
        </p:nvSpPr>
        <p:spPr>
          <a:xfrm>
            <a:off x="4634248" y="4662987"/>
            <a:ext cx="1303728" cy="564114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30065-216E-B141-817C-A223774D705A}"/>
              </a:ext>
            </a:extLst>
          </p:cNvPr>
          <p:cNvSpPr txBox="1"/>
          <p:nvPr/>
        </p:nvSpPr>
        <p:spPr>
          <a:xfrm>
            <a:off x="4953000" y="2281200"/>
            <a:ext cx="1432072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2.0.0.0/8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strike="sngStrike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3D33A-DC6D-B446-9E69-EBC4D2013131}"/>
              </a:ext>
            </a:extLst>
          </p:cNvPr>
          <p:cNvSpPr txBox="1"/>
          <p:nvPr/>
        </p:nvSpPr>
        <p:spPr>
          <a:xfrm>
            <a:off x="2475432" y="4147636"/>
            <a:ext cx="1169590" cy="32327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7" tIns="40823" rIns="81647" bIns="40823" anchorCtr="0" compatLnSpc="0">
            <a:spAutoFit/>
          </a:bodyPr>
          <a:lstStyle/>
          <a:p>
            <a:pPr hangingPunct="0">
              <a:defRPr sz="1800">
                <a:solidFill>
                  <a:srgbClr val="FF0000"/>
                </a:solidFill>
              </a:defRPr>
            </a:pPr>
            <a:r>
              <a:rPr lang="fi-FI" sz="1633" b="1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E9D9E-938A-974C-9BB0-B46614FC0F23}"/>
              </a:ext>
            </a:extLst>
          </p:cNvPr>
          <p:cNvSpPr txBox="1"/>
          <p:nvPr/>
        </p:nvSpPr>
        <p:spPr>
          <a:xfrm>
            <a:off x="5878539" y="5492515"/>
            <a:ext cx="1672443" cy="804949"/>
          </a:xfrm>
          <a:prstGeom prst="rect">
            <a:avLst/>
          </a:prstGeom>
          <a:noFill/>
          <a:ln>
            <a:noFill/>
          </a:ln>
        </p:spPr>
        <p:txBody>
          <a:bodyPr vert="horz" lIns="81647" tIns="40823" rIns="81647" bIns="40823" anchorCtr="0" compatLnSpc="0">
            <a:spAutoFit/>
          </a:bodyPr>
          <a:lstStyle/>
          <a:p>
            <a:pPr hangingPunct="0"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4.0.0.0/8</a:t>
            </a:r>
          </a:p>
          <a:p>
            <a:pPr marL="0" lvl="1" hangingPunct="0">
              <a:buSzPct val="45000"/>
              <a:defRPr sz="1800"/>
            </a:pPr>
            <a:r>
              <a:rPr lang="fi-FI" sz="1633" b="1" dirty="0">
                <a:latin typeface="Arial" pitchFamily="18"/>
                <a:ea typeface="DejaVu Sans" pitchFamily="2"/>
                <a:cs typeface="DejaVu Sans" pitchFamily="2"/>
              </a:rPr>
              <a:t>5.0.0.0/8</a:t>
            </a:r>
          </a:p>
          <a:p>
            <a:pPr marL="0" lvl="2" hangingPunct="0">
              <a:buSzPct val="45000"/>
              <a:defRPr sz="1800"/>
            </a:pPr>
            <a:r>
              <a:rPr lang="fi-FI" sz="1633" b="1" dirty="0">
                <a:solidFill>
                  <a:srgbClr val="FF0000"/>
                </a:solidFill>
                <a:latin typeface="Arial" pitchFamily="18"/>
                <a:ea typeface="DejaVu Sans" pitchFamily="2"/>
                <a:cs typeface="DejaVu Sans" pitchFamily="2"/>
              </a:rPr>
              <a:t>10.0.0.0/8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440AACEF-6550-DF4A-A236-8E74F5EE17AA}"/>
              </a:ext>
            </a:extLst>
          </p:cNvPr>
          <p:cNvSpPr/>
          <p:nvPr/>
        </p:nvSpPr>
        <p:spPr>
          <a:xfrm flipH="1">
            <a:off x="3182575" y="2488582"/>
            <a:ext cx="1659055" cy="1659055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567" sp="144567"/>
              <a:ds d="144567" sp="144567"/>
              <a:ds d="720000" sp="144567"/>
              <a:ds d="720000" sp="144567"/>
              <a:ds d="720000" sp="144567"/>
            </a:custDash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DD8AAC3-9C84-FC43-9B2D-62F483F664F8}"/>
              </a:ext>
            </a:extLst>
          </p:cNvPr>
          <p:cNvSpPr/>
          <p:nvPr/>
        </p:nvSpPr>
        <p:spPr>
          <a:xfrm>
            <a:off x="5937976" y="2488582"/>
            <a:ext cx="829527" cy="407026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2F83C4F2-5284-3D46-A0B7-C871DB64242B}"/>
              </a:ext>
            </a:extLst>
          </p:cNvPr>
          <p:cNvSpPr/>
          <p:nvPr/>
        </p:nvSpPr>
        <p:spPr>
          <a:xfrm>
            <a:off x="3597338" y="4355018"/>
            <a:ext cx="1036909" cy="41476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F6427398-DFEF-7E48-98C0-1AE95CB38FCA}"/>
              </a:ext>
            </a:extLst>
          </p:cNvPr>
          <p:cNvSpPr/>
          <p:nvPr/>
        </p:nvSpPr>
        <p:spPr>
          <a:xfrm>
            <a:off x="5793540" y="5035195"/>
            <a:ext cx="374931" cy="457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BB42B652-5D55-3C4C-A17F-E42C63E4C6E2}"/>
              </a:ext>
            </a:extLst>
          </p:cNvPr>
          <p:cNvSpPr/>
          <p:nvPr/>
        </p:nvSpPr>
        <p:spPr>
          <a:xfrm flipV="1">
            <a:off x="6500684" y="4630673"/>
            <a:ext cx="374931" cy="76125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81647" tIns="40823" rIns="81647" bIns="40823" anchor="ctr" anchorCtr="1" compatLnSpc="0"/>
          <a:lstStyle/>
          <a:p>
            <a:pPr hangingPunct="0"/>
            <a:endParaRPr lang="fi-FI" sz="1633"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5067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62E8-9525-CE4A-96D0-A64D563C83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 err="1"/>
              <a:t>Identifying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DE30-3AD2-454B-BE13-CED460EABB3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card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its</a:t>
            </a:r>
            <a:r>
              <a:rPr lang="fi-FI" dirty="0"/>
              <a:t> </a:t>
            </a:r>
            <a:r>
              <a:rPr lang="fi-FI" dirty="0" err="1"/>
              <a:t>own</a:t>
            </a:r>
            <a:r>
              <a:rPr lang="fi-FI" dirty="0"/>
              <a:t> MAC </a:t>
            </a:r>
            <a:r>
              <a:rPr lang="fi-FI" dirty="0" err="1"/>
              <a:t>address</a:t>
            </a:r>
            <a:endParaRPr lang="fi-FI" dirty="0"/>
          </a:p>
          <a:p>
            <a:pPr lvl="1"/>
            <a:r>
              <a:rPr lang="fi-FI" dirty="0" err="1"/>
              <a:t>IPs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(</a:t>
            </a:r>
            <a:r>
              <a:rPr lang="fi-FI" dirty="0" err="1"/>
              <a:t>somewhat</a:t>
            </a:r>
            <a:r>
              <a:rPr lang="fi-FI" dirty="0"/>
              <a:t>) </a:t>
            </a:r>
            <a:r>
              <a:rPr lang="fi-FI" dirty="0" err="1"/>
              <a:t>dynamic</a:t>
            </a:r>
            <a:r>
              <a:rPr lang="fi-FI" dirty="0"/>
              <a:t>, ”</a:t>
            </a:r>
            <a:r>
              <a:rPr lang="fi-FI" dirty="0" err="1"/>
              <a:t>owned</a:t>
            </a:r>
            <a:r>
              <a:rPr lang="fi-FI" dirty="0"/>
              <a:t>”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networks</a:t>
            </a:r>
            <a:endParaRPr lang="fi-FI" dirty="0"/>
          </a:p>
          <a:p>
            <a:pPr lvl="1"/>
            <a:r>
              <a:rPr lang="fi-FI" dirty="0" err="1"/>
              <a:t>MACs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hardware and </a:t>
            </a:r>
            <a:r>
              <a:rPr lang="fi-FI" dirty="0" err="1"/>
              <a:t>static</a:t>
            </a:r>
            <a:r>
              <a:rPr lang="fi-FI" dirty="0"/>
              <a:t>, ”</a:t>
            </a:r>
            <a:r>
              <a:rPr lang="fi-FI" dirty="0" err="1"/>
              <a:t>owned</a:t>
            </a:r>
            <a:r>
              <a:rPr lang="fi-FI" dirty="0"/>
              <a:t>”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specific</a:t>
            </a:r>
            <a:r>
              <a:rPr lang="fi-FI" dirty="0"/>
              <a:t> </a:t>
            </a:r>
            <a:r>
              <a:rPr lang="fi-FI" dirty="0" err="1"/>
              <a:t>computers</a:t>
            </a:r>
            <a:endParaRPr lang="fi-FI" dirty="0"/>
          </a:p>
          <a:p>
            <a:pPr lvl="2"/>
            <a:r>
              <a:rPr lang="fi-FI" dirty="0"/>
              <a:t>Manufacturers own blocks of MACs, ”spend” them each time they make a device</a:t>
            </a:r>
          </a:p>
          <a:p>
            <a:pPr lvl="2"/>
            <a:endParaRPr lang="fi-FI" dirty="0"/>
          </a:p>
          <a:p>
            <a:pPr lvl="0"/>
            <a:r>
              <a:rPr lang="fi-FI" dirty="0"/>
              <a:t>”</a:t>
            </a:r>
            <a:r>
              <a:rPr lang="fi-FI" dirty="0" err="1"/>
              <a:t>Connecting</a:t>
            </a:r>
            <a:r>
              <a:rPr lang="fi-FI" dirty="0"/>
              <a:t>” to a </a:t>
            </a:r>
            <a:r>
              <a:rPr lang="fi-FI" dirty="0" err="1"/>
              <a:t>network</a:t>
            </a:r>
            <a:endParaRPr lang="fi-FI" dirty="0"/>
          </a:p>
          <a:p>
            <a:pPr lvl="1"/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computer</a:t>
            </a:r>
            <a:r>
              <a:rPr lang="fi-FI" dirty="0"/>
              <a:t> </a:t>
            </a:r>
            <a:r>
              <a:rPr lang="fi-FI" dirty="0" err="1"/>
              <a:t>leases</a:t>
            </a:r>
            <a:r>
              <a:rPr lang="fi-FI" dirty="0"/>
              <a:t> an IP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network</a:t>
            </a:r>
            <a:endParaRPr lang="fi-FI" dirty="0"/>
          </a:p>
          <a:p>
            <a:pPr lvl="1"/>
            <a:r>
              <a:rPr lang="fi-FI" dirty="0" err="1"/>
              <a:t>Only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router</a:t>
            </a:r>
            <a:r>
              <a:rPr lang="fi-FI" dirty="0"/>
              <a:t> </a:t>
            </a:r>
            <a:r>
              <a:rPr lang="fi-FI" dirty="0" err="1"/>
              <a:t>knows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MAC, </a:t>
            </a:r>
            <a:r>
              <a:rPr lang="fi-FI" dirty="0" err="1"/>
              <a:t>everyone</a:t>
            </a:r>
            <a:r>
              <a:rPr lang="fi-FI" dirty="0"/>
              <a:t> </a:t>
            </a:r>
            <a:r>
              <a:rPr lang="fi-FI" dirty="0" err="1"/>
              <a:t>else</a:t>
            </a:r>
            <a:r>
              <a:rPr lang="fi-FI" dirty="0"/>
              <a:t> sees </a:t>
            </a:r>
            <a:r>
              <a:rPr lang="fi-FI" dirty="0" err="1"/>
              <a:t>your</a:t>
            </a:r>
            <a:r>
              <a:rPr lang="fi-FI" dirty="0"/>
              <a:t> IP</a:t>
            </a:r>
          </a:p>
          <a:p>
            <a:pPr lvl="2"/>
            <a:r>
              <a:rPr lang="fi-FI" dirty="0"/>
              <a:t>Note: this overview ignores NATs, which are commonplace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3260F-F2EF-472A-8B94-A1D67A14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97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B2751-6EE4-EF47-85C6-1BF37A50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the Internet of Things fit into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526-2CDC-1341-AF36-B59495BBC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860819" cy="5029200"/>
          </a:xfrm>
        </p:spPr>
        <p:txBody>
          <a:bodyPr/>
          <a:lstStyle/>
          <a:p>
            <a:r>
              <a:rPr lang="en-US" dirty="0"/>
              <a:t>“IP is the Narrow Waist of the Internet”</a:t>
            </a:r>
          </a:p>
          <a:p>
            <a:pPr lvl="1"/>
            <a:r>
              <a:rPr lang="en-US" dirty="0">
                <a:hlinkClick r:id="rId2"/>
              </a:rPr>
              <a:t>IP is Dead, Long Live IP for Wireless Sensor Networks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recurring theme in this class:</a:t>
            </a:r>
          </a:p>
          <a:p>
            <a:pPr lvl="1"/>
            <a:r>
              <a:rPr lang="en-US" dirty="0"/>
              <a:t>How does this actually attach to the Internet</a:t>
            </a:r>
          </a:p>
          <a:p>
            <a:pPr lvl="2"/>
            <a:r>
              <a:rPr lang="en-US" dirty="0"/>
              <a:t>Physically</a:t>
            </a:r>
            <a:br>
              <a:rPr lang="en-US" dirty="0"/>
            </a:br>
            <a:r>
              <a:rPr lang="en-US" dirty="0"/>
              <a:t>[hello Hue Hub, </a:t>
            </a:r>
            <a:r>
              <a:rPr lang="en-US" dirty="0" err="1"/>
              <a:t>Wyze</a:t>
            </a:r>
            <a:r>
              <a:rPr lang="en-US" dirty="0"/>
              <a:t> Hub, August Hub, …]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Logically</a:t>
            </a:r>
            <a:br>
              <a:rPr lang="en-US" dirty="0"/>
            </a:br>
            <a:r>
              <a:rPr lang="en-US" dirty="0"/>
              <a:t>[are BLE devices </a:t>
            </a:r>
            <a:r>
              <a:rPr lang="en-US" i="1" dirty="0"/>
              <a:t>really</a:t>
            </a:r>
            <a:r>
              <a:rPr lang="en-US" dirty="0"/>
              <a:t> part of the IoT?]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18A42-3089-2F4B-805E-33F69E4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6FBEC-4572-B24B-913A-8BFF788011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414" y="1614965"/>
            <a:ext cx="3111980" cy="4040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328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16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643959-CE05-455B-BB3E-2C666CC1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Thinking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2C330-2DE0-4DEC-AB2F-5FA68E5A2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steps for viewing a website?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enter a domain name for the website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looks up domain name to get IP Address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sends request to IP_address:80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Computer gets back data, which it renders into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4C034-A30D-4B79-8B09-AF5BE0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OSI layer model of communication</a:t>
            </a:r>
          </a:p>
          <a:p>
            <a:pPr lvl="1"/>
            <a:endParaRPr lang="en-US" dirty="0"/>
          </a:p>
          <a:p>
            <a:r>
              <a:rPr lang="en-US" dirty="0"/>
              <a:t>Provide background on Internet layering</a:t>
            </a:r>
          </a:p>
          <a:p>
            <a:pPr lvl="1"/>
            <a:endParaRPr lang="en-US" dirty="0"/>
          </a:p>
          <a:p>
            <a:r>
              <a:rPr lang="en-US" dirty="0"/>
              <a:t>Overview of concerns for the Physical and Data link layers</a:t>
            </a:r>
          </a:p>
          <a:p>
            <a:pPr lvl="1"/>
            <a:r>
              <a:rPr lang="en-US" dirty="0"/>
              <a:t>Speak the “lingo” of wireless communication</a:t>
            </a:r>
          </a:p>
          <a:p>
            <a:pPr lvl="1"/>
            <a:r>
              <a:rPr lang="en-US" dirty="0"/>
              <a:t>Present technology aspects that we will return to in specific protocols</a:t>
            </a:r>
          </a:p>
          <a:p>
            <a:pPr lvl="1"/>
            <a:endParaRPr lang="en-US" dirty="0"/>
          </a:p>
          <a:p>
            <a:r>
              <a:rPr lang="en-US" dirty="0"/>
              <a:t>Describe Medium Access Control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622D-2775-A745-B9A7-58A4C1DB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68A88-1864-794B-A214-F3ACF3DC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‘famous’ interview question</a:t>
            </a:r>
          </a:p>
          <a:p>
            <a:pPr lvl="1"/>
            <a:r>
              <a:rPr lang="en-US" dirty="0"/>
              <a:t>“What happens when you type </a:t>
            </a:r>
            <a:r>
              <a:rPr lang="en-US" dirty="0" err="1"/>
              <a:t>google.com</a:t>
            </a:r>
            <a:r>
              <a:rPr lang="en-US" dirty="0"/>
              <a:t> into your browser’s address bar and press enter?”</a:t>
            </a:r>
          </a:p>
          <a:p>
            <a:pPr lvl="1"/>
            <a:r>
              <a:rPr lang="en-US" dirty="0">
                <a:hlinkClick r:id="rId2"/>
              </a:rPr>
              <a:t>https://github.com/alex/what-happens-when</a:t>
            </a:r>
            <a:r>
              <a:rPr lang="en-US" dirty="0"/>
              <a:t> (11 pages!)</a:t>
            </a:r>
          </a:p>
          <a:p>
            <a:pPr lvl="2"/>
            <a:r>
              <a:rPr lang="en-US" dirty="0"/>
              <a:t>Keyboard events</a:t>
            </a:r>
          </a:p>
          <a:p>
            <a:pPr lvl="2"/>
            <a:r>
              <a:rPr lang="en-US" dirty="0"/>
              <a:t>Parsing URL</a:t>
            </a:r>
          </a:p>
          <a:p>
            <a:pPr lvl="2"/>
            <a:r>
              <a:rPr lang="en-US" dirty="0"/>
              <a:t>DNS lookup</a:t>
            </a:r>
          </a:p>
          <a:p>
            <a:pPr lvl="2"/>
            <a:r>
              <a:rPr lang="en-US" dirty="0"/>
              <a:t>Opening socket</a:t>
            </a:r>
          </a:p>
          <a:p>
            <a:pPr lvl="2"/>
            <a:r>
              <a:rPr lang="en-US" dirty="0"/>
              <a:t>HTTP protocol</a:t>
            </a:r>
          </a:p>
          <a:p>
            <a:pPr lvl="2"/>
            <a:r>
              <a:rPr lang="en-US" dirty="0"/>
              <a:t>HTML parsing</a:t>
            </a:r>
          </a:p>
          <a:p>
            <a:pPr lvl="2"/>
            <a:r>
              <a:rPr lang="en-US" dirty="0"/>
              <a:t>GPU rendering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8DBE6-0E91-574D-8825-3B91AE497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78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b="1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0302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bits are transmitted</a:t>
            </a:r>
          </a:p>
          <a:p>
            <a:pPr lvl="1"/>
            <a:r>
              <a:rPr lang="en-US" dirty="0"/>
              <a:t>Wireless makes this entirely different from wired cases</a:t>
            </a:r>
          </a:p>
          <a:p>
            <a:pPr lvl="1"/>
            <a:endParaRPr lang="en-US" dirty="0"/>
          </a:p>
          <a:p>
            <a:r>
              <a:rPr lang="en-US" dirty="0"/>
              <a:t>Important considerations</a:t>
            </a:r>
          </a:p>
          <a:p>
            <a:pPr lvl="1"/>
            <a:r>
              <a:rPr lang="en-US" dirty="0"/>
              <a:t>Signal strength</a:t>
            </a:r>
          </a:p>
          <a:p>
            <a:pPr lvl="1"/>
            <a:r>
              <a:rPr lang="en-US" dirty="0"/>
              <a:t>Modulation</a:t>
            </a:r>
          </a:p>
          <a:p>
            <a:pPr lvl="1"/>
            <a:r>
              <a:rPr lang="en-US" dirty="0"/>
              <a:t>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is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90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3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5035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is measured in decibels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Power is measured in Watts or </a:t>
                </a:r>
                <a:r>
                  <a:rPr lang="en-US" dirty="0" err="1"/>
                  <a:t>dBw</a:t>
                </a:r>
                <a:r>
                  <a:rPr lang="en-US" dirty="0"/>
                  <a:t> or dBm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𝑊𝑎𝑡𝑡𝑠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smtClean="0">
                                <a:latin typeface="Cambria Math" panose="02040503050406030204" pitchFamily="18" charset="0"/>
                              </a:rPr>
                              <m:t>Bm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=10∗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𝑃𝑜𝑤𝑒𝑟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𝑚𝑖𝑙𝑙𝑖𝑤𝑎𝑡𝑡𝑠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dBm is most relevant to the IoT domain</a:t>
                </a:r>
              </a:p>
              <a:p>
                <a:pPr lvl="1"/>
                <a:r>
                  <a:rPr lang="en-US" dirty="0"/>
                  <a:t>0 dBm equals 1 </a:t>
                </a:r>
                <a:r>
                  <a:rPr lang="en-US" dirty="0" err="1"/>
                  <a:t>mW</a:t>
                </a:r>
                <a:r>
                  <a:rPr lang="en-US" dirty="0"/>
                  <a:t> transmit power</a:t>
                </a:r>
              </a:p>
              <a:p>
                <a:pPr lvl="1"/>
                <a:r>
                  <a:rPr lang="en-US" dirty="0"/>
                  <a:t>Example</a:t>
                </a:r>
              </a:p>
              <a:p>
                <a:pPr lvl="2"/>
                <a:r>
                  <a:rPr lang="en-US" dirty="0"/>
                  <a:t>Max BLE transmit power for nRF52840:       8 dBm (6.31 </a:t>
                </a:r>
                <a:r>
                  <a:rPr lang="en-US" dirty="0" err="1"/>
                  <a:t>mW</a:t>
                </a:r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Min BLE receive sensitivity for nRF52840: -95 dBm (316.2 </a:t>
                </a:r>
                <a:r>
                  <a:rPr lang="en-US" dirty="0" err="1"/>
                  <a:t>fW</a:t>
                </a:r>
                <a:r>
                  <a:rPr lang="en-US" dirty="0"/>
                  <a:t>)</a:t>
                </a:r>
              </a:p>
              <a:p>
                <a:endParaRPr lang="en-US" b="0" dirty="0"/>
              </a:p>
              <a:p>
                <a:r>
                  <a:rPr lang="en-US" b="0" dirty="0"/>
                  <a:t>Rule of thumb: +3 dB is double the power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87DC0-75A8-4300-B1DC-4FE76BBC5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2182" b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3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2AB7-EECE-48C4-AA87-9D1128371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strength varies significantly across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87DC0-75A8-4300-B1DC-4FE76BBC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Bluetooth Low Energy (local area)</a:t>
            </a:r>
          </a:p>
          <a:p>
            <a:pPr lvl="1"/>
            <a:r>
              <a:rPr lang="en-US" dirty="0"/>
              <a:t>nRF52840 transmit power:		     8 dBm (6.31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nRF52840 receive sensitivity:	  -95 dBm (316.2 </a:t>
            </a:r>
            <a:r>
              <a:rPr lang="en-US" dirty="0" err="1"/>
              <a:t>fW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LoRa (wide area)</a:t>
            </a:r>
          </a:p>
          <a:p>
            <a:pPr lvl="1"/>
            <a:r>
              <a:rPr lang="en-US" dirty="0"/>
              <a:t>SX127X LoRa transmit power:	   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SX127X LoRa receive sensitivity:	-148 dBm (1.6 </a:t>
            </a:r>
            <a:r>
              <a:rPr lang="en-US" dirty="0" err="1"/>
              <a:t>attoWatt</a:t>
            </a:r>
            <a:r>
              <a:rPr lang="en-US" dirty="0"/>
              <a:t>)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F4D7-108A-4505-8DEE-8F7E9DAF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1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688D-FDA2-44DC-AA28-FEA5302D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degrades RF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3649-5C41-417A-9DF2-AD0E61323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Attenuation in free space</a:t>
            </a:r>
          </a:p>
          <a:p>
            <a:pPr lvl="1"/>
            <a:r>
              <a:rPr lang="en-US" dirty="0"/>
              <a:t>Signals get weaker as they travel over long distances</a:t>
            </a:r>
          </a:p>
          <a:p>
            <a:pPr lvl="1"/>
            <a:r>
              <a:rPr lang="en-US" dirty="0"/>
              <a:t>Signal spreads out -&gt; free space path loss</a:t>
            </a:r>
          </a:p>
          <a:p>
            <a:pPr lvl="1"/>
            <a:endParaRPr lang="en-US" dirty="0"/>
          </a:p>
          <a:p>
            <a:r>
              <a:rPr lang="en-US" dirty="0"/>
              <a:t>Obstacles can weaken signal through absorption or reflection</a:t>
            </a:r>
          </a:p>
          <a:p>
            <a:endParaRPr lang="en-US" dirty="0"/>
          </a:p>
          <a:p>
            <a:r>
              <a:rPr lang="en-US" dirty="0"/>
              <a:t>Important: distance is NOT the only signal strength loss</a:t>
            </a:r>
          </a:p>
          <a:p>
            <a:pPr lvl="1"/>
            <a:r>
              <a:rPr lang="en-US" dirty="0"/>
              <a:t>Free space path loss calculation will not give you accurate range for a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1F173-2F70-4A0E-B913-068B19E2D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64BA-B49E-45F4-B5AC-0719C89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ITU model for Indoor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B5440-F29F-40AA-8146-E32611FD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like this are </a:t>
            </a:r>
            <a:r>
              <a:rPr lang="en-US" i="1" dirty="0"/>
              <a:t>less bad </a:t>
            </a:r>
            <a:r>
              <a:rPr lang="en-US" dirty="0"/>
              <a:t>than Free-Space Path Loss</a:t>
            </a:r>
          </a:p>
          <a:p>
            <a:pPr lvl="1"/>
            <a:r>
              <a:rPr lang="en-US" dirty="0">
                <a:hlinkClick r:id="rId2"/>
              </a:rPr>
              <a:t>https://en.wikipedia.org/wiki/ITU_model_for_indoor_attenuation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598FA-4109-4C27-8E5B-CF834CE2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E6D8C-3F92-4DEC-B79A-54CFECA2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5" y="1143000"/>
            <a:ext cx="6872790" cy="35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6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849A-ED3C-4BD0-AF6B-919CE0FE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received energy increases error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3E713-1A24-4453-B26E-3EF1822C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2D2236-82F6-4439-BBBE-FC4CD0E7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2338" y="1143000"/>
            <a:ext cx="6183312" cy="486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ABB4A-D4BB-4FDD-88A6-152EDEF1DCE1}"/>
              </a:ext>
            </a:extLst>
          </p:cNvPr>
          <p:cNvSpPr txBox="1"/>
          <p:nvPr/>
        </p:nvSpPr>
        <p:spPr>
          <a:xfrm>
            <a:off x="1249738" y="195298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DF63D-CCCF-415D-96C9-7D0AA68D5917}"/>
              </a:ext>
            </a:extLst>
          </p:cNvPr>
          <p:cNvSpPr txBox="1"/>
          <p:nvPr/>
        </p:nvSpPr>
        <p:spPr>
          <a:xfrm>
            <a:off x="1249738" y="481810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Errors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55307A-3F3B-44D3-A281-F72F01D2ACD1}"/>
              </a:ext>
            </a:extLst>
          </p:cNvPr>
          <p:cNvCxnSpPr/>
          <p:nvPr/>
        </p:nvCxnSpPr>
        <p:spPr>
          <a:xfrm>
            <a:off x="1828800" y="2594572"/>
            <a:ext cx="0" cy="196596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F1959E-F6E3-49AF-9DFD-A00F644E4503}"/>
              </a:ext>
            </a:extLst>
          </p:cNvPr>
          <p:cNvSpPr txBox="1"/>
          <p:nvPr/>
        </p:nvSpPr>
        <p:spPr>
          <a:xfrm>
            <a:off x="7970578" y="5940851"/>
            <a:ext cx="193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Energy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72C76-3894-4301-97C0-91F7F180C074}"/>
              </a:ext>
            </a:extLst>
          </p:cNvPr>
          <p:cNvSpPr txBox="1"/>
          <p:nvPr/>
        </p:nvSpPr>
        <p:spPr>
          <a:xfrm>
            <a:off x="3192725" y="5940851"/>
            <a:ext cx="2057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Less Energy Received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57B47-72AA-459D-B670-8BFC91D19EAE}"/>
              </a:ext>
            </a:extLst>
          </p:cNvPr>
          <p:cNvCxnSpPr>
            <a:cxnSpLocks/>
          </p:cNvCxnSpPr>
          <p:nvPr/>
        </p:nvCxnSpPr>
        <p:spPr>
          <a:xfrm flipH="1">
            <a:off x="5250120" y="6356349"/>
            <a:ext cx="222504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8CE728-58BE-4946-99DF-E82A23204017}"/>
              </a:ext>
            </a:extLst>
          </p:cNvPr>
          <p:cNvSpPr txBox="1"/>
          <p:nvPr/>
        </p:nvSpPr>
        <p:spPr>
          <a:xfrm>
            <a:off x="9418320" y="1706880"/>
            <a:ext cx="2162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BER:</a:t>
            </a:r>
            <a:br>
              <a:rPr lang="en-US" sz="2400" dirty="0"/>
            </a:br>
            <a:r>
              <a:rPr lang="en-US" sz="2400" dirty="0"/>
              <a:t>Bit Error Rate</a:t>
            </a:r>
          </a:p>
          <a:p>
            <a:endParaRPr lang="en-US" sz="2400" dirty="0"/>
          </a:p>
          <a:p>
            <a:r>
              <a:rPr lang="en-US" sz="2400" dirty="0"/>
              <a:t>Odds that a transmitted bit will be received incorrectly</a:t>
            </a:r>
          </a:p>
        </p:txBody>
      </p:sp>
    </p:spTree>
    <p:extLst>
      <p:ext uri="{BB962C8B-B14F-4D97-AF65-F5344CB8AC3E}">
        <p14:creationId xmlns:p14="http://schemas.microsoft.com/office/powerpoint/2010/main" val="2113037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5122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73BA7C00-D455-480F-87CE-24559132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95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 at great cost</a:t>
            </a:r>
          </a:p>
          <a:p>
            <a:pPr lvl="1"/>
            <a:r>
              <a:rPr lang="en-US" b="1" dirty="0"/>
              <a:t>Why? No interference from other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8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4B45-370E-4AF6-BD10-25EB3F72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A8503-F41A-4802-8352-3D75259A6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Application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Session</a:t>
            </a:r>
          </a:p>
          <a:p>
            <a:r>
              <a:rPr lang="en-US" dirty="0"/>
              <a:t>Transport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Data Link</a:t>
            </a:r>
          </a:p>
          <a:p>
            <a:r>
              <a:rPr lang="en-US" dirty="0"/>
              <a:t>Physical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07876-FBFC-4AE5-9766-D9560F99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8C416-6A19-406F-9E51-0A7F0BEDA422}"/>
              </a:ext>
            </a:extLst>
          </p:cNvPr>
          <p:cNvSpPr txBox="1"/>
          <p:nvPr/>
        </p:nvSpPr>
        <p:spPr>
          <a:xfrm>
            <a:off x="5041900" y="1460500"/>
            <a:ext cx="474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goes on at each of these?</a:t>
            </a:r>
          </a:p>
        </p:txBody>
      </p:sp>
    </p:spTree>
    <p:extLst>
      <p:ext uri="{BB962C8B-B14F-4D97-AF65-F5344CB8AC3E}">
        <p14:creationId xmlns:p14="http://schemas.microsoft.com/office/powerpoint/2010/main" val="893279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04BA-62E2-4784-951A-2A0F0C55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Hopping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9796-1760-4019-B9C5-971AD9D36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 hops through a sequence of transmit channels</a:t>
            </a:r>
          </a:p>
          <a:p>
            <a:pPr lvl="1"/>
            <a:r>
              <a:rPr lang="en-US" dirty="0"/>
              <a:t>Spend some “dwell time” on each channel before hopping again</a:t>
            </a:r>
          </a:p>
          <a:p>
            <a:pPr lvl="1"/>
            <a:r>
              <a:rPr lang="en-US" dirty="0"/>
              <a:t>Receiver must know the hopping pattern</a:t>
            </a:r>
          </a:p>
          <a:p>
            <a:pPr lvl="1"/>
            <a:endParaRPr lang="en-US" dirty="0"/>
          </a:p>
          <a:p>
            <a:r>
              <a:rPr lang="en-US" dirty="0"/>
              <a:t>Avoid causing or receiving prolonged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C0605-D201-4E25-8243-D7CB047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380A4-3998-45A8-A194-04D1CF7C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35" y="3527283"/>
            <a:ext cx="10023491" cy="26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66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inventor of FHSS – Hedy </a:t>
            </a:r>
            <a:r>
              <a:rPr lang="en-US" dirty="0" err="1"/>
              <a:t>Lamarr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Actress and Inventor</a:t>
            </a:r>
          </a:p>
          <a:p>
            <a:pPr lvl="1"/>
            <a:r>
              <a:rPr lang="en-US" dirty="0"/>
              <a:t>Designed FHSS with George Antheil during WWII</a:t>
            </a:r>
          </a:p>
          <a:p>
            <a:pPr lvl="1"/>
            <a:r>
              <a:rPr lang="en-US" dirty="0"/>
              <a:t>Idea: torpedo control can’t be easily jammed if it jumps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2"/>
              </a:rPr>
              <a:t>https://en.wikipedia.org/wiki/Hedy_Lamarr#Inventor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1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876D0934-E105-49EB-AFFB-7D371F93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00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signal data in an analog “carrier” signal</a:t>
            </a:r>
          </a:p>
          <a:p>
            <a:pPr lvl="1"/>
            <a:r>
              <a:rPr lang="en-US" dirty="0"/>
              <a:t>Carrier signal defines the frequency</a:t>
            </a:r>
          </a:p>
          <a:p>
            <a:pPr lvl="1"/>
            <a:r>
              <a:rPr lang="en-US" dirty="0"/>
              <a:t>Modulation scheme + data define bandwidth required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3534" y="2879725"/>
            <a:ext cx="7980146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0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92" y="228600"/>
            <a:ext cx="569870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74097" cy="5029200"/>
          </a:xfrm>
        </p:spPr>
        <p:txBody>
          <a:bodyPr>
            <a:normAutofit/>
          </a:bodyPr>
          <a:lstStyle/>
          <a:p>
            <a:r>
              <a:rPr lang="en-US" dirty="0"/>
              <a:t>Encoding binary data on a signal</a:t>
            </a:r>
          </a:p>
          <a:p>
            <a:pPr lvl="1"/>
            <a:endParaRPr lang="en-US" dirty="0"/>
          </a:p>
          <a:p>
            <a:r>
              <a:rPr lang="en-US" dirty="0"/>
              <a:t>Amplitude-shift Keying (ASK)</a:t>
            </a:r>
          </a:p>
          <a:p>
            <a:pPr lvl="1"/>
            <a:r>
              <a:rPr lang="en-US" dirty="0"/>
              <a:t>Modify amplitude of carrier signal</a:t>
            </a:r>
          </a:p>
          <a:p>
            <a:pPr lvl="1"/>
            <a:r>
              <a:rPr lang="en-US" dirty="0"/>
              <a:t>On-Off Keying (OOK) is an extreme example</a:t>
            </a:r>
          </a:p>
          <a:p>
            <a:pPr lvl="1"/>
            <a:endParaRPr lang="en-US" dirty="0"/>
          </a:p>
          <a:p>
            <a:r>
              <a:rPr lang="en-US" dirty="0"/>
              <a:t>Frequency-shift Keying (FSK)</a:t>
            </a:r>
          </a:p>
          <a:p>
            <a:pPr lvl="1"/>
            <a:r>
              <a:rPr lang="en-US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2160" y="220980"/>
            <a:ext cx="5484394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Phase-shift keying (PSK)</a:t>
            </a:r>
          </a:p>
          <a:p>
            <a:pPr lvl="1"/>
            <a:r>
              <a:rPr lang="en-US" dirty="0"/>
              <a:t>Modify phase of carrier signal</a:t>
            </a:r>
          </a:p>
          <a:p>
            <a:pPr lvl="1"/>
            <a:r>
              <a:rPr lang="en-US" dirty="0"/>
              <a:t>Usually differential:</a:t>
            </a:r>
            <a:br>
              <a:rPr lang="en-US" dirty="0"/>
            </a:br>
            <a:r>
              <a:rPr lang="en-US" dirty="0"/>
              <a:t>	the change signifies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More complicated possibilities exist</a:t>
            </a:r>
          </a:p>
          <a:p>
            <a:pPr lvl="1"/>
            <a:r>
              <a:rPr lang="en-US" dirty="0"/>
              <a:t>QAM (Quadrature Amplitude Modulation) combines amplitude and phase shift keying</a:t>
            </a:r>
          </a:p>
          <a:p>
            <a:pPr lvl="2"/>
            <a:r>
              <a:rPr lang="en-US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9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Various tradeoffs between different modulation schemes</a:t>
            </a:r>
          </a:p>
          <a:p>
            <a:pPr lvl="1"/>
            <a:r>
              <a:rPr lang="en-US" dirty="0"/>
              <a:t>Bandwidth requirements, transceiver hardware, immunity to noise, etc.</a:t>
            </a:r>
          </a:p>
          <a:p>
            <a:pPr lvl="1"/>
            <a:endParaRPr lang="en-US" dirty="0"/>
          </a:p>
          <a:p>
            <a:r>
              <a:rPr lang="en-US" dirty="0"/>
              <a:t>ASK (amplitude) is simple but susceptible to noise</a:t>
            </a:r>
          </a:p>
          <a:p>
            <a:pPr lvl="1"/>
            <a:r>
              <a:rPr lang="en-US" dirty="0"/>
              <a:t>Noise exists in the real world</a:t>
            </a:r>
          </a:p>
          <a:p>
            <a:pPr lvl="1"/>
            <a:endParaRPr lang="en-US" dirty="0"/>
          </a:p>
          <a:p>
            <a:r>
              <a:rPr lang="en-US" dirty="0"/>
              <a:t>FSK (frequency) is relatively simple and robust to noise, but uses more bandwidth</a:t>
            </a:r>
          </a:p>
          <a:p>
            <a:pPr lvl="1"/>
            <a:r>
              <a:rPr lang="en-US" dirty="0"/>
              <a:t>Bandwidth is limited, but still commonly used</a:t>
            </a:r>
          </a:p>
          <a:p>
            <a:pPr lvl="1"/>
            <a:endParaRPr lang="en-US" dirty="0"/>
          </a:p>
          <a:p>
            <a:r>
              <a:rPr lang="en-US" dirty="0"/>
              <a:t>PSK (phase) energy efficient and robust, but more complex hardware</a:t>
            </a:r>
          </a:p>
          <a:p>
            <a:pPr lvl="1"/>
            <a:r>
              <a:rPr lang="en-US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3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endParaRPr lang="en-US" dirty="0"/>
          </a:p>
          <a:p>
            <a:pPr lvl="2"/>
            <a:r>
              <a:rPr lang="en-US" dirty="0"/>
              <a:t>Favorite Emoji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4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4EED-9F31-4670-8E6D-9E61FFC68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Say hi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A678-EFF5-43F4-9CE7-8E44B6CC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share</a:t>
            </a:r>
          </a:p>
          <a:p>
            <a:pPr lvl="1"/>
            <a:r>
              <a:rPr lang="en-US" dirty="0"/>
              <a:t>Name	-Branden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Major	-EE, CE, and CS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of the following</a:t>
            </a:r>
          </a:p>
          <a:p>
            <a:pPr lvl="2"/>
            <a:r>
              <a:rPr lang="en-US" dirty="0"/>
              <a:t>Favorite Candy	- Twix</a:t>
            </a:r>
          </a:p>
          <a:p>
            <a:pPr lvl="2"/>
            <a:r>
              <a:rPr lang="en-US" dirty="0"/>
              <a:t>Favorite </a:t>
            </a:r>
            <a:r>
              <a:rPr lang="en-US" dirty="0" err="1"/>
              <a:t>Pokemon</a:t>
            </a:r>
            <a:r>
              <a:rPr lang="en-US" dirty="0"/>
              <a:t>	- </a:t>
            </a:r>
            <a:r>
              <a:rPr lang="en-US" dirty="0" err="1"/>
              <a:t>Eevee</a:t>
            </a:r>
            <a:endParaRPr lang="en-US" dirty="0"/>
          </a:p>
          <a:p>
            <a:pPr lvl="2"/>
            <a:r>
              <a:rPr lang="en-US" dirty="0"/>
              <a:t>Favorite Emoji	- 🍢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17623-3B74-4F1A-A4ED-1473057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7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b="1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2592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How to form connections between computers</a:t>
            </a:r>
          </a:p>
          <a:p>
            <a:pPr lvl="1"/>
            <a:r>
              <a:rPr lang="en-US" dirty="0"/>
              <a:t>TCP and UDP</a:t>
            </a:r>
          </a:p>
          <a:p>
            <a:pPr lvl="1"/>
            <a:r>
              <a:rPr lang="en-US" dirty="0"/>
              <a:t>CS domain: CS340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How to send packets between networks</a:t>
            </a:r>
          </a:p>
          <a:p>
            <a:pPr lvl="1"/>
            <a:r>
              <a:rPr lang="en-US" dirty="0"/>
              <a:t>IP</a:t>
            </a:r>
          </a:p>
          <a:p>
            <a:pPr lvl="1"/>
            <a:r>
              <a:rPr lang="en-US" dirty="0"/>
              <a:t>CS domain: CS340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How to send frames of data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b="1" dirty="0"/>
              <a:t>Our primary focus</a:t>
            </a:r>
            <a:r>
              <a:rPr lang="en-US" dirty="0"/>
              <a:t> (but we go up &amp; down)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How to send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EE domain: EE307, EE380, EE395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83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0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packet structure</a:t>
            </a:r>
          </a:p>
          <a:p>
            <a:pPr lvl="1"/>
            <a:r>
              <a:rPr lang="en-US" dirty="0"/>
              <a:t>Preamble - Existence of packet and synchronization of clocks</a:t>
            </a:r>
          </a:p>
          <a:p>
            <a:pPr lvl="1"/>
            <a:r>
              <a:rPr lang="en-US" dirty="0"/>
              <a:t>Header - Addresses, Type, Length</a:t>
            </a:r>
          </a:p>
          <a:p>
            <a:pPr lvl="1"/>
            <a:r>
              <a:rPr lang="en-US" dirty="0"/>
              <a:t>Data - Payload plus higher layer headers (e.g. IP packet)</a:t>
            </a:r>
          </a:p>
          <a:p>
            <a:pPr lvl="1"/>
            <a:r>
              <a:rPr lang="en-US" dirty="0"/>
              <a:t>Trailer - Padding, CRC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considerations</a:t>
            </a:r>
          </a:p>
          <a:p>
            <a:pPr lvl="1"/>
            <a:r>
              <a:rPr lang="en-US" dirty="0"/>
              <a:t>Control information for Physical Layer</a:t>
            </a:r>
          </a:p>
          <a:p>
            <a:pPr lvl="1"/>
            <a:r>
              <a:rPr lang="en-US" dirty="0"/>
              <a:t>Ensure robustness for header</a:t>
            </a:r>
          </a:p>
          <a:p>
            <a:pPr lvl="1"/>
            <a:r>
              <a:rPr lang="en-US" dirty="0"/>
              <a:t>Explicit multi-hop routing</a:t>
            </a:r>
          </a:p>
          <a:p>
            <a:pPr lvl="1"/>
            <a:r>
              <a:rPr lang="en-US" dirty="0"/>
              <a:t>Possibly different data rates for different parts of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898773"/>
              </p:ext>
            </p:extLst>
          </p:nvPr>
        </p:nvGraphicFramePr>
        <p:xfrm>
          <a:off x="1318794" y="3337560"/>
          <a:ext cx="95503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17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895157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343026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Preamble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and Length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CRC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710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Detection: only detect errors</a:t>
            </a:r>
          </a:p>
          <a:p>
            <a:pPr lvl="1"/>
            <a:r>
              <a:rPr lang="en-US" dirty="0"/>
              <a:t>Make sure corrupted packets get discarded</a:t>
            </a:r>
          </a:p>
          <a:p>
            <a:pPr lvl="1"/>
            <a:r>
              <a:rPr lang="en-US" dirty="0"/>
              <a:t>Cyclical Redundancy Checks</a:t>
            </a:r>
          </a:p>
          <a:p>
            <a:pPr lvl="2"/>
            <a:r>
              <a:rPr lang="en-US" dirty="0"/>
              <a:t>Detect single bit errors</a:t>
            </a:r>
          </a:p>
          <a:p>
            <a:pPr lvl="2"/>
            <a:r>
              <a:rPr lang="en-US" dirty="0"/>
              <a:t>Detect “burst” errors of several contiguous bits</a:t>
            </a:r>
          </a:p>
          <a:p>
            <a:pPr lvl="2"/>
            <a:endParaRPr lang="en-US" dirty="0"/>
          </a:p>
          <a:p>
            <a:r>
              <a:rPr lang="en-US" dirty="0"/>
              <a:t>Recovery: also try to recover from small bit errors</a:t>
            </a:r>
          </a:p>
          <a:p>
            <a:pPr lvl="1"/>
            <a:r>
              <a:rPr lang="en-US" dirty="0"/>
              <a:t>Forward error correction</a:t>
            </a:r>
          </a:p>
          <a:p>
            <a:pPr lvl="1"/>
            <a:r>
              <a:rPr lang="en-US" dirty="0"/>
              <a:t>Retransmissions</a:t>
            </a:r>
          </a:p>
          <a:p>
            <a:pPr lvl="1"/>
            <a:r>
              <a:rPr lang="en-US" dirty="0"/>
              <a:t>Far more important for wireless because the cost of transmission is higher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0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network determine which transmitter gets to transmit?</a:t>
            </a:r>
          </a:p>
          <a:p>
            <a:endParaRPr lang="en-US" dirty="0"/>
          </a:p>
          <a:p>
            <a:r>
              <a:rPr lang="en-US" dirty="0"/>
              <a:t>Remember: the wireless medium is inherently broadcast</a:t>
            </a:r>
          </a:p>
          <a:p>
            <a:pPr lvl="1"/>
            <a:r>
              <a:rPr lang="en-US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22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-&gt; out-of-band communication</a:t>
            </a:r>
          </a:p>
          <a:p>
            <a:r>
              <a:rPr lang="en-US" dirty="0"/>
              <a:t>Wait until it’s quiet for some time -&gt; carrier sense multiple access</a:t>
            </a:r>
          </a:p>
          <a:p>
            <a:r>
              <a:rPr lang="en-US" dirty="0"/>
              <a:t>Strict turn order -&gt; time division multiple access</a:t>
            </a:r>
          </a:p>
          <a:p>
            <a:r>
              <a:rPr lang="en-US" dirty="0"/>
              <a:t>Just speak and hope it works -&gt; ALOHA</a:t>
            </a:r>
          </a:p>
          <a:p>
            <a:r>
              <a:rPr lang="en-US" dirty="0"/>
              <a:t>Everybody sing at different tones -&gt;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2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02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06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transmission has a window of vulnerability</a:t>
            </a:r>
          </a:p>
          <a:p>
            <a:pPr lvl="1"/>
            <a:r>
              <a:rPr lang="en-US" dirty="0"/>
              <a:t>Twice the on-air duration of a packet</a:t>
            </a:r>
          </a:p>
          <a:p>
            <a:pPr lvl="1"/>
            <a:r>
              <a:rPr lang="en-US" dirty="0"/>
              <a:t>Transmissions during the packet are bad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dirty="0"/>
              <a:t> </a:t>
            </a:r>
            <a:endParaRPr lang="en-US" dirty="0"/>
          </a:p>
          <a:p>
            <a:pPr lvl="1"/>
            <a:r>
              <a:rPr lang="en-US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5219700" y="2514600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CC84-9663-4603-A1A7-6E5F85EBA07F}"/>
              </a:ext>
            </a:extLst>
          </p:cNvPr>
          <p:cNvSpPr/>
          <p:nvPr/>
        </p:nvSpPr>
        <p:spPr>
          <a:xfrm>
            <a:off x="5219699" y="46450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77F67-EC99-442D-9418-3872083EABB9}"/>
              </a:ext>
            </a:extLst>
          </p:cNvPr>
          <p:cNvSpPr/>
          <p:nvPr/>
        </p:nvSpPr>
        <p:spPr>
          <a:xfrm>
            <a:off x="3848099" y="5702302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A4E30E-6549-415F-982E-2E65F7332449}"/>
              </a:ext>
            </a:extLst>
          </p:cNvPr>
          <p:cNvSpPr/>
          <p:nvPr/>
        </p:nvSpPr>
        <p:spPr>
          <a:xfrm rot="5400000">
            <a:off x="6419849" y="1771651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8C1C6A1-26B1-4F41-B171-CDD9F72D8E3C}"/>
              </a:ext>
            </a:extLst>
          </p:cNvPr>
          <p:cNvSpPr/>
          <p:nvPr/>
        </p:nvSpPr>
        <p:spPr>
          <a:xfrm rot="5400000">
            <a:off x="3676649" y="3959228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6591299" y="3511549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25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time into synchronized “slots”</a:t>
            </a:r>
          </a:p>
          <a:p>
            <a:r>
              <a:rPr lang="en-US" dirty="0"/>
              <a:t>Any device can transmit whenever it has data</a:t>
            </a:r>
          </a:p>
          <a:p>
            <a:pPr lvl="1"/>
            <a:r>
              <a:rPr lang="en-US" dirty="0"/>
              <a:t>But it must transmit at the start of a slot</a:t>
            </a:r>
          </a:p>
          <a:p>
            <a:pPr lvl="1"/>
            <a:r>
              <a:rPr lang="en-US" dirty="0"/>
              <a:t>And its transmission cannot be longer than a slot</a:t>
            </a:r>
          </a:p>
          <a:p>
            <a:pPr lvl="1"/>
            <a:r>
              <a:rPr lang="en-US" dirty="0"/>
              <a:t>Removes half of the possibilities for collisions!</a:t>
            </a:r>
          </a:p>
          <a:p>
            <a:pPr lvl="2"/>
            <a:r>
              <a:rPr lang="en-US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1104899" y="44037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4076699" y="5241928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7073899" y="5257800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7073899" y="44164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/>
          <p:nvPr/>
        </p:nvCxnSpPr>
        <p:spPr>
          <a:xfrm>
            <a:off x="39751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/>
          <p:nvPr/>
        </p:nvCxnSpPr>
        <p:spPr>
          <a:xfrm>
            <a:off x="69342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346200" y="6191250"/>
            <a:ext cx="1600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346200" y="5720060"/>
            <a:ext cx="130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53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are “layered”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A9AB335-AF5E-44F6-B01E-1EC1237C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Headers for each layer of communication wrap data</a:t>
            </a:r>
          </a:p>
          <a:p>
            <a:pPr lvl="1"/>
            <a:r>
              <a:rPr lang="en-US" dirty="0"/>
              <a:t>Data is wrapped with header for the network to make a packet</a:t>
            </a:r>
          </a:p>
          <a:p>
            <a:pPr lvl="1"/>
            <a:r>
              <a:rPr lang="en-US" dirty="0"/>
              <a:t>Packet is wrapped with header for the link to make a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AAAE2CB-A98E-4543-A1E1-EAC4A8EE9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388" y="4070875"/>
            <a:ext cx="2310505" cy="69315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Data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2A5F7A7-16A2-491B-826F-4C6538FF0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894" y="4070875"/>
            <a:ext cx="1386303" cy="6931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Packet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0025FE0-99CC-4402-AA3A-761A99708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97" y="4070875"/>
            <a:ext cx="1386303" cy="6931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Frame</a:t>
            </a:r>
            <a:br>
              <a:rPr lang="en-US" sz="2000" dirty="0"/>
            </a:br>
            <a:r>
              <a:rPr lang="en-US" sz="2000" dirty="0"/>
              <a:t>Header</a:t>
            </a:r>
          </a:p>
        </p:txBody>
      </p:sp>
      <p:sp>
        <p:nvSpPr>
          <p:cNvPr id="11" name="AutoShape 39">
            <a:extLst>
              <a:ext uri="{FF2B5EF4-FFF2-40B4-BE49-F238E27FC236}">
                <a16:creationId xmlns:a16="http://schemas.microsoft.com/office/drawing/2014/main" id="{815BDD4A-5E1F-4B24-9DEB-0BFB92264BE4}"/>
              </a:ext>
            </a:extLst>
          </p:cNvPr>
          <p:cNvSpPr>
            <a:spLocks/>
          </p:cNvSpPr>
          <p:nvPr/>
        </p:nvSpPr>
        <p:spPr bwMode="auto">
          <a:xfrm rot="5400000">
            <a:off x="5095267" y="1841547"/>
            <a:ext cx="231051" cy="3696809"/>
          </a:xfrm>
          <a:prstGeom prst="leftBrace">
            <a:avLst>
              <a:gd name="adj1" fmla="val 13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2" name="Text Box 40">
            <a:extLst>
              <a:ext uri="{FF2B5EF4-FFF2-40B4-BE49-F238E27FC236}">
                <a16:creationId xmlns:a16="http://schemas.microsoft.com/office/drawing/2014/main" id="{FDA99B6A-5556-4A02-A91C-06B006BB1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749" y="3024435"/>
            <a:ext cx="260808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Internet Packet</a:t>
            </a:r>
          </a:p>
        </p:txBody>
      </p:sp>
      <p:sp>
        <p:nvSpPr>
          <p:cNvPr id="13" name="AutoShape 52">
            <a:extLst>
              <a:ext uri="{FF2B5EF4-FFF2-40B4-BE49-F238E27FC236}">
                <a16:creationId xmlns:a16="http://schemas.microsoft.com/office/drawing/2014/main" id="{26BDED53-5825-43BC-BDAF-F3006BB5CD5B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5740283" y="2534698"/>
            <a:ext cx="231051" cy="5083112"/>
          </a:xfrm>
          <a:prstGeom prst="leftBrace">
            <a:avLst>
              <a:gd name="adj1" fmla="val 18333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4" name="Text Box 53">
            <a:extLst>
              <a:ext uri="{FF2B5EF4-FFF2-40B4-BE49-F238E27FC236}">
                <a16:creationId xmlns:a16="http://schemas.microsoft.com/office/drawing/2014/main" id="{25059D0F-22F2-4DE0-96B3-BB32B573F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6248" y="5191780"/>
            <a:ext cx="263912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800" dirty="0"/>
              <a:t>Ethernet Frame</a:t>
            </a:r>
          </a:p>
        </p:txBody>
      </p:sp>
    </p:spTree>
    <p:extLst>
      <p:ext uri="{BB962C8B-B14F-4D97-AF65-F5344CB8AC3E}">
        <p14:creationId xmlns:p14="http://schemas.microsoft.com/office/powerpoint/2010/main" val="31924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88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994" y="1498710"/>
            <a:ext cx="5994400" cy="4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99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62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6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36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Very challenging for wireless systems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TX at 8 dBm and RX at -95 dBm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Area of active research!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5B00D-3820-4370-98BC-F3A0522116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60" y="5121830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B9A43-1C81-4C7B-9CA6-22452B915A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20" y="4594713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73D16-5DE1-4086-8ED9-D39A0F3C9F8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00" y="571500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3365503" y="3644902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1076327" y="1355726"/>
            <a:ext cx="4908549" cy="4908549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7308849" y="3810000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5019674" y="1520825"/>
            <a:ext cx="4908548" cy="4908548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5276849" y="3124929"/>
            <a:ext cx="527051" cy="608141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2263778" y="321382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7500935" y="346023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5094292" y="275559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33681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terminal problem means that two transmitters might never be able to detect each other’s transmissions</a:t>
            </a:r>
          </a:p>
          <a:p>
            <a:endParaRPr lang="en-US" dirty="0"/>
          </a:p>
          <a:p>
            <a:r>
              <a:rPr lang="en-US" dirty="0"/>
              <a:t>A partial solution</a:t>
            </a:r>
          </a:p>
          <a:p>
            <a:pPr lvl="1"/>
            <a:r>
              <a:rPr lang="en-US" dirty="0"/>
              <a:t>When channel is idle, transmitter sends a short Request To Send (RTS)</a:t>
            </a:r>
          </a:p>
          <a:p>
            <a:pPr lvl="1"/>
            <a:r>
              <a:rPr lang="en-US" dirty="0"/>
              <a:t>Receiver will send a Clear To Send (CTS) to only one node at a time</a:t>
            </a:r>
          </a:p>
          <a:p>
            <a:pPr lvl="1"/>
            <a:r>
              <a:rPr lang="en-US" dirty="0"/>
              <a:t>RTS collisions are faster and less wasteful than hidden terminal collisions</a:t>
            </a:r>
          </a:p>
          <a:p>
            <a:pPr lvl="1"/>
            <a:r>
              <a:rPr lang="en-US" dirty="0"/>
              <a:t>Downside: overhead is high for waiting for CTS when contention is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0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92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089105" cy="5029200"/>
          </a:xfrm>
        </p:spPr>
        <p:txBody>
          <a:bodyPr/>
          <a:lstStyle/>
          <a:p>
            <a:r>
              <a:rPr lang="en-US" dirty="0"/>
              <a:t>Goal: split up communication such that devices will not conflict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be predetermined or reservation-based</a:t>
            </a:r>
          </a:p>
          <a:p>
            <a:pPr lvl="1"/>
            <a:r>
              <a:rPr lang="en-US" dirty="0"/>
              <a:t>Devices might request to join the schedule and be given a slot</a:t>
            </a:r>
          </a:p>
          <a:p>
            <a:pPr lvl="2"/>
            <a:r>
              <a:rPr lang="en-US" dirty="0"/>
              <a:t>Devices lose their slot if it goes unused for some amount of time</a:t>
            </a:r>
          </a:p>
          <a:p>
            <a:pPr lvl="2"/>
            <a:r>
              <a:rPr lang="en-US" dirty="0"/>
              <a:t>Reservations often occur during a dedicated CSMA contention slot</a:t>
            </a:r>
          </a:p>
          <a:p>
            <a:pPr lvl="1"/>
            <a:r>
              <a:rPr lang="en-US" dirty="0"/>
              <a:t>Assignment of schedules can be complicated</a:t>
            </a:r>
          </a:p>
          <a:p>
            <a:pPr lvl="1"/>
            <a:endParaRPr lang="en-US" dirty="0"/>
          </a:p>
          <a:p>
            <a:r>
              <a:rPr lang="en-US" dirty="0"/>
              <a:t>Really efficient at creating a high-throughput network</a:t>
            </a:r>
          </a:p>
          <a:p>
            <a:pPr lvl="1"/>
            <a:r>
              <a:rPr lang="en-US" dirty="0"/>
              <a:t>Assuming they are all following the same protocol</a:t>
            </a:r>
          </a:p>
          <a:p>
            <a:pPr lvl="1"/>
            <a:r>
              <a:rPr lang="en-US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7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frequency</a:t>
            </a:r>
          </a:p>
          <a:p>
            <a:pPr lvl="1"/>
            <a:r>
              <a:rPr lang="en-US" dirty="0"/>
              <a:t>Different carrier frequencies are independent</a:t>
            </a:r>
          </a:p>
          <a:p>
            <a:pPr lvl="1"/>
            <a:r>
              <a:rPr lang="en-US" dirty="0"/>
              <a:t>Fundamentally how RF spectrum is split</a:t>
            </a:r>
          </a:p>
          <a:p>
            <a:pPr lvl="1"/>
            <a:endParaRPr lang="en-US" dirty="0"/>
          </a:p>
          <a:p>
            <a:r>
              <a:rPr lang="en-US" dirty="0"/>
              <a:t>Technically, each device uses a separate, fixed frequency</a:t>
            </a:r>
          </a:p>
          <a:p>
            <a:pPr lvl="1"/>
            <a:r>
              <a:rPr lang="en-US" dirty="0"/>
              <a:t>Walkie-talkies</a:t>
            </a:r>
          </a:p>
          <a:p>
            <a:endParaRPr lang="en-US" dirty="0"/>
          </a:p>
          <a:p>
            <a:r>
              <a:rPr lang="en-US" dirty="0"/>
              <a:t>Conceptually, how RF channels work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networks pick different bands</a:t>
            </a:r>
          </a:p>
          <a:p>
            <a:pPr lvl="1"/>
            <a:r>
              <a:rPr lang="en-US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5799" y="3708400"/>
            <a:ext cx="4124595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8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81AF-AEEE-4F51-92BB-D050066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0856-2C78-4B9B-8F01-1940F4B17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147285" cy="5029200"/>
          </a:xfrm>
        </p:spPr>
        <p:txBody>
          <a:bodyPr/>
          <a:lstStyle/>
          <a:p>
            <a:r>
              <a:rPr lang="en-US" dirty="0"/>
              <a:t>Upper-layer packet is the payload for the lower-layer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AEC71-F8AE-4ABC-BDC5-9E5AFEF58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76B599-E1D5-4041-9C5E-D14A490EE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17863" y="228600"/>
            <a:ext cx="616253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952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time</a:t>
            </a:r>
          </a:p>
          <a:p>
            <a:pPr lvl="1"/>
            <a:r>
              <a:rPr lang="en-US" dirty="0"/>
              <a:t>Devices share the same channel</a:t>
            </a:r>
          </a:p>
          <a:p>
            <a:pPr lvl="1"/>
            <a:endParaRPr lang="en-US" dirty="0"/>
          </a:p>
          <a:p>
            <a:r>
              <a:rPr lang="en-US" dirty="0"/>
              <a:t>Splits time into fixed-length windows</a:t>
            </a:r>
          </a:p>
          <a:p>
            <a:pPr lvl="1"/>
            <a:r>
              <a:rPr lang="en-US" dirty="0"/>
              <a:t>Each device is assigned one or more windows</a:t>
            </a:r>
          </a:p>
          <a:p>
            <a:pPr lvl="1"/>
            <a:r>
              <a:rPr lang="en-US" dirty="0"/>
              <a:t>Can build a priority system here with uneven split among devices</a:t>
            </a:r>
          </a:p>
          <a:p>
            <a:pPr lvl="1"/>
            <a:endParaRPr lang="en-US" dirty="0"/>
          </a:p>
          <a:p>
            <a:r>
              <a:rPr lang="en-US" dirty="0"/>
              <a:t>Requires synchronization between devices</a:t>
            </a:r>
          </a:p>
          <a:p>
            <a:pPr lvl="1"/>
            <a:r>
              <a:rPr lang="en-US" dirty="0"/>
              <a:t>Often devices must listen periodically to resynchronize</a:t>
            </a:r>
          </a:p>
          <a:p>
            <a:pPr lvl="1"/>
            <a:r>
              <a:rPr lang="en-US" dirty="0"/>
              <a:t>Less efficient use of slots reduce synchronization</a:t>
            </a:r>
          </a:p>
          <a:p>
            <a:pPr lvl="2"/>
            <a:r>
              <a:rPr lang="en-US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8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98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OSI Layers</a:t>
            </a:r>
          </a:p>
          <a:p>
            <a:pPr lvl="1"/>
            <a:endParaRPr lang="en-US" dirty="0"/>
          </a:p>
          <a:p>
            <a:r>
              <a:rPr lang="en-US" dirty="0"/>
              <a:t>Internet Architecture (Upper Layers)</a:t>
            </a:r>
          </a:p>
          <a:p>
            <a:pPr lvl="1"/>
            <a:endParaRPr lang="en-US" dirty="0"/>
          </a:p>
          <a:p>
            <a:r>
              <a:rPr lang="en-US" dirty="0"/>
              <a:t>Physical Layer</a:t>
            </a:r>
          </a:p>
          <a:p>
            <a:pPr lvl="1"/>
            <a:endParaRPr lang="en-US" dirty="0"/>
          </a:p>
          <a:p>
            <a:r>
              <a:rPr lang="en-US" dirty="0"/>
              <a:t>Data Link Layer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1089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F857B-1761-4D22-8D57-8A3C0437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Transmitting data between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6CA97-B2C4-451A-A457-34595BE1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0D33D3-C101-491E-A403-1EE8D6ECA148}"/>
              </a:ext>
            </a:extLst>
          </p:cNvPr>
          <p:cNvSpPr/>
          <p:nvPr/>
        </p:nvSpPr>
        <p:spPr bwMode="auto">
          <a:xfrm>
            <a:off x="73834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A13A8B16-173D-4728-8256-805EAB41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9371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5C905C-1BEA-4E5A-859F-326BF4D42028}"/>
              </a:ext>
            </a:extLst>
          </p:cNvPr>
          <p:cNvSpPr/>
          <p:nvPr/>
        </p:nvSpPr>
        <p:spPr bwMode="auto">
          <a:xfrm>
            <a:off x="1698172" y="963828"/>
            <a:ext cx="3124200" cy="3657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C3977A1D-7A76-45FE-9EE2-A6ED81B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972" y="3987114"/>
            <a:ext cx="2286000" cy="2667000"/>
          </a:xfrm>
          <a:prstGeom prst="rect">
            <a:avLst/>
          </a:prstGeom>
          <a:solidFill>
            <a:srgbClr val="F1C7C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Line 46">
            <a:extLst>
              <a:ext uri="{FF2B5EF4-FFF2-40B4-BE49-F238E27FC236}">
                <a16:creationId xmlns:a16="http://schemas.microsoft.com/office/drawing/2014/main" id="{838E4183-BBE3-4606-B22D-C8A766D7C46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56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161CDD8-EA50-45A2-8DD5-5E174911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656A1DE-07A1-44FD-B0DD-0B660B6D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client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B1C2BB8A-9105-4D28-A77B-EC151729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060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3656D275-9445-415A-ABB1-6B0DFDF8B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E64009C9-287A-4770-8015-DF0A56C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208" y="1002268"/>
            <a:ext cx="8152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A</a:t>
            </a:r>
          </a:p>
        </p:txBody>
      </p:sp>
      <p:sp>
        <p:nvSpPr>
          <p:cNvPr id="16" name="Line 8">
            <a:extLst>
              <a:ext uri="{FF2B5EF4-FFF2-40B4-BE49-F238E27FC236}">
                <a16:creationId xmlns:a16="http://schemas.microsoft.com/office/drawing/2014/main" id="{6A47F316-9B2F-4E8D-A212-06885BF0C6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3035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410282EF-2DDF-4FE4-B60A-9BEF11953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6609" y="960566"/>
            <a:ext cx="68159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LAN1</a:t>
            </a: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20A6B2AD-F385-4CFE-A570-83252BB4A4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749114"/>
            <a:ext cx="2971800" cy="0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DA68F2C0-D1CD-4740-AF61-A3A44D8C1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9260" y="4203014"/>
            <a:ext cx="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EBB55135-A4E5-4E51-8CA1-C92EED0E6C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7860" y="4672914"/>
            <a:ext cx="1001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Line 24">
            <a:extLst>
              <a:ext uri="{FF2B5EF4-FFF2-40B4-BE49-F238E27FC236}">
                <a16:creationId xmlns:a16="http://schemas.microsoft.com/office/drawing/2014/main" id="{02DFD425-720F-43B1-A39B-6A4431D24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3460" y="4672914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D8920-909A-4A81-8F8C-D53E36E0D864}"/>
              </a:ext>
            </a:extLst>
          </p:cNvPr>
          <p:cNvGrpSpPr/>
          <p:nvPr/>
        </p:nvGrpSpPr>
        <p:grpSpPr>
          <a:xfrm>
            <a:off x="1698172" y="2018614"/>
            <a:ext cx="1158875" cy="304800"/>
            <a:chOff x="228600" y="2070100"/>
            <a:chExt cx="1158875" cy="304800"/>
          </a:xfrm>
        </p:grpSpPr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9DFA4449-4A70-4C7E-8235-71F06F2C0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21082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4" name="Text Box 31">
              <a:extLst>
                <a:ext uri="{FF2B5EF4-FFF2-40B4-BE49-F238E27FC236}">
                  <a16:creationId xmlns:a16="http://schemas.microsoft.com/office/drawing/2014/main" id="{22E35A21-2794-4137-A18A-369C55874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20701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(1)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52AD7A-226F-4A5A-90EC-B0451AE008EA}"/>
              </a:ext>
            </a:extLst>
          </p:cNvPr>
          <p:cNvGrpSpPr/>
          <p:nvPr/>
        </p:nvGrpSpPr>
        <p:grpSpPr>
          <a:xfrm>
            <a:off x="3507922" y="5358714"/>
            <a:ext cx="2076450" cy="304800"/>
            <a:chOff x="1970088" y="5257800"/>
            <a:chExt cx="2076450" cy="304800"/>
          </a:xfrm>
        </p:grpSpPr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2C7CCA37-8B22-40C4-A817-4684F4DFE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8" y="52959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27" name="Rectangle 11">
              <a:extLst>
                <a:ext uri="{FF2B5EF4-FFF2-40B4-BE49-F238E27FC236}">
                  <a16:creationId xmlns:a16="http://schemas.microsoft.com/office/drawing/2014/main" id="{636C94E0-2A52-4577-95DF-855F376A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138" y="52959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881C5D6A-CEBB-4943-BB2C-279EC906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338" y="52959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  <p:sp>
          <p:nvSpPr>
            <p:cNvPr id="29" name="Text Box 34">
              <a:extLst>
                <a:ext uri="{FF2B5EF4-FFF2-40B4-BE49-F238E27FC236}">
                  <a16:creationId xmlns:a16="http://schemas.microsoft.com/office/drawing/2014/main" id="{0BEF0D05-2368-4D8C-B846-81ACF169F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088" y="52578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(4)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99A869-9916-45FD-94E1-FA6ABA760BCB}"/>
              </a:ext>
            </a:extLst>
          </p:cNvPr>
          <p:cNvGrpSpPr/>
          <p:nvPr/>
        </p:nvGrpSpPr>
        <p:grpSpPr>
          <a:xfrm>
            <a:off x="8221210" y="4291914"/>
            <a:ext cx="2076450" cy="304800"/>
            <a:chOff x="6751638" y="4343400"/>
            <a:chExt cx="2076450" cy="304800"/>
          </a:xfrm>
        </p:grpSpPr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7802A16A-6088-4DA6-8B98-AC50BACF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E5B67EA2-4A7E-42B1-ADD4-BEF187922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1320A491-3FFB-4F80-AB17-59D8AE55D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0888" y="4381500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1F68A7F5-27FA-429E-9770-2C0B8A81B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163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(6)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C5CE5E-34C0-408E-A97C-FDF347430FF6}"/>
              </a:ext>
            </a:extLst>
          </p:cNvPr>
          <p:cNvGrpSpPr/>
          <p:nvPr/>
        </p:nvGrpSpPr>
        <p:grpSpPr>
          <a:xfrm>
            <a:off x="8221210" y="2038866"/>
            <a:ext cx="1143000" cy="304800"/>
            <a:chOff x="6770688" y="2057400"/>
            <a:chExt cx="1143000" cy="304800"/>
          </a:xfrm>
        </p:grpSpPr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A6ECF613-B526-4791-8507-DC29AE106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095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37" name="Text Box 38">
              <a:extLst>
                <a:ext uri="{FF2B5EF4-FFF2-40B4-BE49-F238E27FC236}">
                  <a16:creationId xmlns:a16="http://schemas.microsoft.com/office/drawing/2014/main" id="{CB8C033C-8B2D-42E8-8303-83EBD813D7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2057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(8)</a:t>
              </a:r>
            </a:p>
          </p:txBody>
        </p:sp>
      </p:grpSp>
      <p:sp>
        <p:nvSpPr>
          <p:cNvPr id="38" name="Line 47">
            <a:extLst>
              <a:ext uri="{FF2B5EF4-FFF2-40B4-BE49-F238E27FC236}">
                <a16:creationId xmlns:a16="http://schemas.microsoft.com/office/drawing/2014/main" id="{B7A4E55C-A1B0-4257-BA9C-2414C6F951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460" y="5053914"/>
            <a:ext cx="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3AEA55-DC57-4FBE-B048-6C1210EEC80F}"/>
              </a:ext>
            </a:extLst>
          </p:cNvPr>
          <p:cNvGrpSpPr/>
          <p:nvPr/>
        </p:nvGrpSpPr>
        <p:grpSpPr>
          <a:xfrm>
            <a:off x="7072846" y="4940986"/>
            <a:ext cx="2076450" cy="722528"/>
            <a:chOff x="5603274" y="4965700"/>
            <a:chExt cx="2076450" cy="722528"/>
          </a:xfrm>
        </p:grpSpPr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CA2FEB82-9E8D-4A26-A9F5-6AC9BF5D9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4" y="54215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93F042DB-BE12-4494-960E-1C983849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5274" y="54215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ED871186-C3A3-4C1D-ADD7-C120868E0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2474" y="5421528"/>
              <a:ext cx="457200" cy="228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FH2</a:t>
              </a:r>
            </a:p>
          </p:txBody>
        </p:sp>
        <p:sp>
          <p:nvSpPr>
            <p:cNvPr id="43" name="Text Box 35">
              <a:extLst>
                <a:ext uri="{FF2B5EF4-FFF2-40B4-BE49-F238E27FC236}">
                  <a16:creationId xmlns:a16="http://schemas.microsoft.com/office/drawing/2014/main" id="{DBCAFD6D-4C06-42D8-827B-770077AB4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9674" y="53834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(5)</a:t>
              </a:r>
            </a:p>
          </p:txBody>
        </p:sp>
        <p:sp>
          <p:nvSpPr>
            <p:cNvPr id="44" name="AutoShape 41">
              <a:extLst>
                <a:ext uri="{FF2B5EF4-FFF2-40B4-BE49-F238E27FC236}">
                  <a16:creationId xmlns:a16="http://schemas.microsoft.com/office/drawing/2014/main" id="{082D4C1C-C3A3-49D9-81A2-E768F59EB86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83338" y="4476750"/>
              <a:ext cx="114300" cy="1625600"/>
            </a:xfrm>
            <a:prstGeom prst="leftBrace">
              <a:avLst>
                <a:gd name="adj1" fmla="val 118519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Text Box 42">
              <a:extLst>
                <a:ext uri="{FF2B5EF4-FFF2-40B4-BE49-F238E27FC236}">
                  <a16:creationId xmlns:a16="http://schemas.microsoft.com/office/drawing/2014/main" id="{40618500-5928-4971-A36C-ACEC8E31C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8351" y="4965700"/>
              <a:ext cx="1064714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LAN2 frame</a:t>
              </a:r>
            </a:p>
          </p:txBody>
        </p:sp>
      </p:grpSp>
      <p:sp>
        <p:nvSpPr>
          <p:cNvPr id="46" name="Rectangle 43">
            <a:extLst>
              <a:ext uri="{FF2B5EF4-FFF2-40B4-BE49-F238E27FC236}">
                <a16:creationId xmlns:a16="http://schemas.microsoft.com/office/drawing/2014/main" id="{7A490935-BAE5-4B96-AAD1-554978C03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5892114"/>
            <a:ext cx="19050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47" name="Rectangle 44">
            <a:extLst>
              <a:ext uri="{FF2B5EF4-FFF2-40B4-BE49-F238E27FC236}">
                <a16:creationId xmlns:a16="http://schemas.microsoft.com/office/drawing/2014/main" id="{FF027167-96D0-4A51-876C-957B9C18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4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LAN1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8" name="Rectangle 45">
            <a:extLst>
              <a:ext uri="{FF2B5EF4-FFF2-40B4-BE49-F238E27FC236}">
                <a16:creationId xmlns:a16="http://schemas.microsoft.com/office/drawing/2014/main" id="{5BFBBFE9-DC56-4A13-BB02-AB2924E97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660" y="44443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49" name="Text Box 48">
            <a:extLst>
              <a:ext uri="{FF2B5EF4-FFF2-40B4-BE49-F238E27FC236}">
                <a16:creationId xmlns:a16="http://schemas.microsoft.com/office/drawing/2014/main" id="{47FAE501-91F3-4CE7-81D3-FB98C64F2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972" y="3970638"/>
            <a:ext cx="89620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 i="1" dirty="0">
                <a:solidFill>
                  <a:srgbClr val="990000"/>
                </a:solidFill>
                <a:latin typeface="Calibri" pitchFamily="34" charset="0"/>
              </a:rPr>
              <a:t>Router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0C6F31-C97C-4E0F-9A54-4DD268C2833B}"/>
              </a:ext>
            </a:extLst>
          </p:cNvPr>
          <p:cNvGrpSpPr/>
          <p:nvPr/>
        </p:nvGrpSpPr>
        <p:grpSpPr>
          <a:xfrm>
            <a:off x="1698172" y="4291914"/>
            <a:ext cx="2068512" cy="304800"/>
            <a:chOff x="230188" y="4343400"/>
            <a:chExt cx="2068512" cy="304800"/>
          </a:xfrm>
        </p:grpSpPr>
        <p:sp>
          <p:nvSpPr>
            <p:cNvPr id="51" name="Rectangle 25">
              <a:extLst>
                <a:ext uri="{FF2B5EF4-FFF2-40B4-BE49-F238E27FC236}">
                  <a16:creationId xmlns:a16="http://schemas.microsoft.com/office/drawing/2014/main" id="{5CBB1A2F-B4AD-48D4-B73F-7577C2570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438150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54B77B8C-147E-402C-9C41-6E75555DC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438150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53" name="Text Box 33">
              <a:extLst>
                <a:ext uri="{FF2B5EF4-FFF2-40B4-BE49-F238E27FC236}">
                  <a16:creationId xmlns:a16="http://schemas.microsoft.com/office/drawing/2014/main" id="{4CED15AE-F62C-4C12-851D-6ABF78B2E2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8" y="434340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(3)</a:t>
              </a:r>
            </a:p>
          </p:txBody>
        </p:sp>
        <p:sp>
          <p:nvSpPr>
            <p:cNvPr id="54" name="Rectangle 49">
              <a:extLst>
                <a:ext uri="{FF2B5EF4-FFF2-40B4-BE49-F238E27FC236}">
                  <a16:creationId xmlns:a16="http://schemas.microsoft.com/office/drawing/2014/main" id="{B5F99843-6C64-4481-B8D4-92FC176CF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0" y="4381500"/>
              <a:ext cx="4572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FH1</a:t>
              </a:r>
            </a:p>
          </p:txBody>
        </p:sp>
      </p:grpSp>
      <p:sp>
        <p:nvSpPr>
          <p:cNvPr id="55" name="Line 50">
            <a:extLst>
              <a:ext uri="{FF2B5EF4-FFF2-40B4-BE49-F238E27FC236}">
                <a16:creationId xmlns:a16="http://schemas.microsoft.com/office/drawing/2014/main" id="{9896FA11-C6B3-4E1D-8ADD-46E56C8936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6" name="Line 51">
            <a:extLst>
              <a:ext uri="{FF2B5EF4-FFF2-40B4-BE49-F238E27FC236}">
                <a16:creationId xmlns:a16="http://schemas.microsoft.com/office/drawing/2014/main" id="{07A6D396-A764-4850-BFD2-B00BB2B61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77860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FABB74B-5544-48D1-A341-826AA771EF7D}"/>
              </a:ext>
            </a:extLst>
          </p:cNvPr>
          <p:cNvGrpSpPr/>
          <p:nvPr/>
        </p:nvGrpSpPr>
        <p:grpSpPr>
          <a:xfrm>
            <a:off x="1698172" y="2742514"/>
            <a:ext cx="1616075" cy="697128"/>
            <a:chOff x="228600" y="2794000"/>
            <a:chExt cx="1616075" cy="697128"/>
          </a:xfrm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D58C3ACC-B04D-48AF-90E6-41CDF4A8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75" y="3224428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506130B6-918A-4932-9F32-EFB466400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475" y="3224428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  <p:sp>
          <p:nvSpPr>
            <p:cNvPr id="61" name="Text Box 32">
              <a:extLst>
                <a:ext uri="{FF2B5EF4-FFF2-40B4-BE49-F238E27FC236}">
                  <a16:creationId xmlns:a16="http://schemas.microsoft.com/office/drawing/2014/main" id="{75F52168-0264-434B-8889-CB372D2AE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" y="3186328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(2)</a:t>
              </a:r>
            </a:p>
          </p:txBody>
        </p:sp>
        <p:sp>
          <p:nvSpPr>
            <p:cNvPr id="62" name="AutoShape 39">
              <a:extLst>
                <a:ext uri="{FF2B5EF4-FFF2-40B4-BE49-F238E27FC236}">
                  <a16:creationId xmlns:a16="http://schemas.microsoft.com/office/drawing/2014/main" id="{EE945C1C-4896-4E4C-A5F8-7214A722479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96975" y="2489200"/>
              <a:ext cx="76200" cy="1219200"/>
            </a:xfrm>
            <a:prstGeom prst="leftBrace">
              <a:avLst>
                <a:gd name="adj1" fmla="val 133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Text Box 40">
              <a:extLst>
                <a:ext uri="{FF2B5EF4-FFF2-40B4-BE49-F238E27FC236}">
                  <a16:creationId xmlns:a16="http://schemas.microsoft.com/office/drawing/2014/main" id="{43507832-2EC8-48D2-B399-741E8393F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700" y="2794000"/>
              <a:ext cx="1312026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i="1" dirty="0">
                  <a:latin typeface="Calibri" pitchFamily="34" charset="0"/>
                </a:rPr>
                <a:t>internet packet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753FBC-173F-4E00-B3CF-8634970FFE88}"/>
              </a:ext>
            </a:extLst>
          </p:cNvPr>
          <p:cNvGrpSpPr/>
          <p:nvPr/>
        </p:nvGrpSpPr>
        <p:grpSpPr>
          <a:xfrm>
            <a:off x="8221210" y="3148914"/>
            <a:ext cx="1600200" cy="304800"/>
            <a:chOff x="6770688" y="3143250"/>
            <a:chExt cx="1600200" cy="304800"/>
          </a:xfrm>
        </p:grpSpPr>
        <p:sp>
          <p:nvSpPr>
            <p:cNvPr id="67" name="Text Box 37">
              <a:extLst>
                <a:ext uri="{FF2B5EF4-FFF2-40B4-BE49-F238E27FC236}">
                  <a16:creationId xmlns:a16="http://schemas.microsoft.com/office/drawing/2014/main" id="{A82F4525-F8C4-4A93-8874-9A56F59B6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0688" y="3143250"/>
              <a:ext cx="40005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(7)</a:t>
              </a:r>
            </a:p>
          </p:txBody>
        </p:sp>
        <p:sp>
          <p:nvSpPr>
            <p:cNvPr id="68" name="Rectangle 54">
              <a:extLst>
                <a:ext uri="{FF2B5EF4-FFF2-40B4-BE49-F238E27FC236}">
                  <a16:creationId xmlns:a16="http://schemas.microsoft.com/office/drawing/2014/main" id="{D17155E6-EA18-4668-A014-932DEC5A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3181350"/>
              <a:ext cx="762000" cy="228600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data</a:t>
              </a:r>
            </a:p>
          </p:txBody>
        </p:sp>
        <p:sp>
          <p:nvSpPr>
            <p:cNvPr id="69" name="Rectangle 55">
              <a:extLst>
                <a:ext uri="{FF2B5EF4-FFF2-40B4-BE49-F238E27FC236}">
                  <a16:creationId xmlns:a16="http://schemas.microsoft.com/office/drawing/2014/main" id="{58BA463A-F6E8-484B-8A24-FA1BE482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688" y="3181350"/>
              <a:ext cx="457200" cy="228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itchFamily="34" charset="0"/>
                </a:rPr>
                <a:t>PH</a:t>
              </a:r>
            </a:p>
          </p:txBody>
        </p:sp>
      </p:grpSp>
      <p:sp>
        <p:nvSpPr>
          <p:cNvPr id="71" name="Rectangle 57">
            <a:extLst>
              <a:ext uri="{FF2B5EF4-FFF2-40B4-BE49-F238E27FC236}">
                <a16:creationId xmlns:a16="http://schemas.microsoft.com/office/drawing/2014/main" id="{B34111CD-89F3-4D91-AB6E-506546354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2475814"/>
            <a:ext cx="812800" cy="609600"/>
          </a:xfrm>
          <a:prstGeom prst="rect">
            <a:avLst/>
          </a:prstGeom>
          <a:solidFill>
            <a:srgbClr val="D5F1C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protocol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software</a:t>
            </a:r>
          </a:p>
        </p:txBody>
      </p:sp>
      <p:sp>
        <p:nvSpPr>
          <p:cNvPr id="72" name="Rectangle 58">
            <a:extLst>
              <a:ext uri="{FF2B5EF4-FFF2-40B4-BE49-F238E27FC236}">
                <a16:creationId xmlns:a16="http://schemas.microsoft.com/office/drawing/2014/main" id="{F2BFD9E4-A87D-40BD-A7D7-FC7BB9DCC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1320114"/>
            <a:ext cx="812800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server</a:t>
            </a:r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48B95CE1-F3DC-4838-A302-773844E1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85" y="3593414"/>
            <a:ext cx="812800" cy="609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>
                <a:latin typeface="Calibri" pitchFamily="34" charset="0"/>
              </a:rPr>
              <a:t>LAN2</a:t>
            </a:r>
          </a:p>
          <a:p>
            <a:pPr algn="ctr"/>
            <a:r>
              <a:rPr lang="en-US" sz="1600" dirty="0">
                <a:latin typeface="Calibri" pitchFamily="34" charset="0"/>
              </a:rPr>
              <a:t>adapter</a:t>
            </a:r>
          </a:p>
        </p:txBody>
      </p:sp>
      <p:sp>
        <p:nvSpPr>
          <p:cNvPr id="74" name="Text Box 60">
            <a:extLst>
              <a:ext uri="{FF2B5EF4-FFF2-40B4-BE49-F238E27FC236}">
                <a16:creationId xmlns:a16="http://schemas.microsoft.com/office/drawing/2014/main" id="{BE071A46-AF41-4D74-BF89-21C022F5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703" y="1002268"/>
            <a:ext cx="805669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Host B</a:t>
            </a:r>
          </a:p>
        </p:txBody>
      </p:sp>
      <p:sp>
        <p:nvSpPr>
          <p:cNvPr id="75" name="Line 61">
            <a:extLst>
              <a:ext uri="{FF2B5EF4-FFF2-40B4-BE49-F238E27FC236}">
                <a16:creationId xmlns:a16="http://schemas.microsoft.com/office/drawing/2014/main" id="{DF6EDCA7-7A3D-4208-8A02-6886C76D87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3085414"/>
            <a:ext cx="0" cy="495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6" name="Line 62">
            <a:extLst>
              <a:ext uri="{FF2B5EF4-FFF2-40B4-BE49-F238E27FC236}">
                <a16:creationId xmlns:a16="http://schemas.microsoft.com/office/drawing/2014/main" id="{F0BBCBC7-A6BD-4632-8D0B-70A6CFD139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1485" y="1942414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307669-4647-4A9A-B938-281C28090D00}"/>
              </a:ext>
            </a:extLst>
          </p:cNvPr>
          <p:cNvSpPr txBox="1"/>
          <p:nvPr/>
        </p:nvSpPr>
        <p:spPr>
          <a:xfrm>
            <a:off x="455030" y="5650238"/>
            <a:ext cx="247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Calibri" pitchFamily="34" charset="0"/>
              </a:rPr>
              <a:t>PH: Internet packet header</a:t>
            </a:r>
          </a:p>
          <a:p>
            <a:r>
              <a:rPr lang="en-US" sz="1600" b="0" dirty="0">
                <a:latin typeface="Calibri" pitchFamily="34" charset="0"/>
              </a:rPr>
              <a:t>FH: LAN frame header</a:t>
            </a:r>
          </a:p>
        </p:txBody>
      </p:sp>
      <p:sp>
        <p:nvSpPr>
          <p:cNvPr id="78" name="AutoShape 52">
            <a:extLst>
              <a:ext uri="{FF2B5EF4-FFF2-40B4-BE49-F238E27FC236}">
                <a16:creationId xmlns:a16="http://schemas.microsoft.com/office/drawing/2014/main" id="{EFE573C6-9282-480C-8994-CEEDA5CC6F9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2886295" y="3389871"/>
            <a:ext cx="76200" cy="1676400"/>
          </a:xfrm>
          <a:prstGeom prst="leftBrace">
            <a:avLst>
              <a:gd name="adj1" fmla="val 18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9" name="Text Box 53">
            <a:extLst>
              <a:ext uri="{FF2B5EF4-FFF2-40B4-BE49-F238E27FC236}">
                <a16:creationId xmlns:a16="http://schemas.microsoft.com/office/drawing/2014/main" id="{ECEF0B67-5A0F-4A4B-8DA7-23A601D5D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974" y="3882194"/>
            <a:ext cx="1064714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400" i="1" dirty="0">
                <a:latin typeface="Calibri" pitchFamily="34" charset="0"/>
              </a:rPr>
              <a:t>LAN1 frame</a:t>
            </a:r>
          </a:p>
        </p:txBody>
      </p:sp>
    </p:spTree>
    <p:extLst>
      <p:ext uri="{BB962C8B-B14F-4D97-AF65-F5344CB8AC3E}">
        <p14:creationId xmlns:p14="http://schemas.microsoft.com/office/powerpoint/2010/main" val="243542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1710</TotalTime>
  <Words>3766</Words>
  <Application>Microsoft Office PowerPoint</Application>
  <PresentationFormat>Widescreen</PresentationFormat>
  <Paragraphs>923</Paragraphs>
  <Slides>82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Cambria Math</vt:lpstr>
      <vt:lpstr>Courier New</vt:lpstr>
      <vt:lpstr>Tahoma</vt:lpstr>
      <vt:lpstr>Class Slides</vt:lpstr>
      <vt:lpstr>Lecture 02 Network Fundamentals</vt:lpstr>
      <vt:lpstr>Administrivia</vt:lpstr>
      <vt:lpstr>Today’s Goals</vt:lpstr>
      <vt:lpstr>Outline</vt:lpstr>
      <vt:lpstr>Communication layers</vt:lpstr>
      <vt:lpstr>OSI model of communication layers</vt:lpstr>
      <vt:lpstr>Protocols are “layered”</vt:lpstr>
      <vt:lpstr>Packet encapsulation</vt:lpstr>
      <vt:lpstr>Transmitting data between networks</vt:lpstr>
      <vt:lpstr>Model does not equal reality</vt:lpstr>
      <vt:lpstr>Layering for IoT (joke) (kind of)</vt:lpstr>
      <vt:lpstr>Outline</vt:lpstr>
      <vt:lpstr>The global Internet</vt:lpstr>
      <vt:lpstr>Hardware and software organization of an Internet application</vt:lpstr>
      <vt:lpstr>A programmer’s view of the internet</vt:lpstr>
      <vt:lpstr>1. IP addresses</vt:lpstr>
      <vt:lpstr>2. Internet domain names</vt:lpstr>
      <vt:lpstr>Domain Naming System (DNS)</vt:lpstr>
      <vt:lpstr>3. Internet connections</vt:lpstr>
      <vt:lpstr>Ports are used to identify services to the kernel</vt:lpstr>
      <vt:lpstr>How does the Internet handle routing packets?</vt:lpstr>
      <vt:lpstr>Assigning and finding IP address ranges</vt:lpstr>
      <vt:lpstr>Routing</vt:lpstr>
      <vt:lpstr>Routing</vt:lpstr>
      <vt:lpstr>Routing – ”Adaptive”</vt:lpstr>
      <vt:lpstr>Identifying your computer?</vt:lpstr>
      <vt:lpstr>So how does the Internet of Things fit into the Internet?</vt:lpstr>
      <vt:lpstr>Break + Thinking</vt:lpstr>
      <vt:lpstr>Break + Thinking</vt:lpstr>
      <vt:lpstr>ALL the layers</vt:lpstr>
      <vt:lpstr>Outline</vt:lpstr>
      <vt:lpstr>Physical Layer</vt:lpstr>
      <vt:lpstr>Why use wireless?</vt:lpstr>
      <vt:lpstr>What is hard about wireless?</vt:lpstr>
      <vt:lpstr>Wireless is a shared medium</vt:lpstr>
      <vt:lpstr>Increasing network capacity is challenging</vt:lpstr>
      <vt:lpstr>Model of RF communication</vt:lpstr>
      <vt:lpstr>Signal qualities</vt:lpstr>
      <vt:lpstr>Signal qualities</vt:lpstr>
      <vt:lpstr>Signal strength is measured in decibels</vt:lpstr>
      <vt:lpstr>Signal strength varies significantly across technologies</vt:lpstr>
      <vt:lpstr>Propagation degrades RF signals</vt:lpstr>
      <vt:lpstr>ITU model for Indoor Attenuation</vt:lpstr>
      <vt:lpstr>Lower received energy increases error rates</vt:lpstr>
      <vt:lpstr>Signal qualities</vt:lpstr>
      <vt:lpstr>RF communication frequencies</vt:lpstr>
      <vt:lpstr>Wireless spectrum is allocated to specific uses</vt:lpstr>
      <vt:lpstr>Unlicensed bands are where IoT thrives</vt:lpstr>
      <vt:lpstr>Unlicensed bands are where IoT thrives</vt:lpstr>
      <vt:lpstr>Frequency Hopping Spread Spectrum</vt:lpstr>
      <vt:lpstr>Sidebar: inventor of FHSS – Hedy Lamarr</vt:lpstr>
      <vt:lpstr>Signal qualities</vt:lpstr>
      <vt:lpstr>Modulation</vt:lpstr>
      <vt:lpstr>Modulation types</vt:lpstr>
      <vt:lpstr>Modulation types</vt:lpstr>
      <vt:lpstr>Modulation tradeoffs</vt:lpstr>
      <vt:lpstr>Break + Say hi to your neighbors</vt:lpstr>
      <vt:lpstr>Break + Say hi to your neighbors</vt:lpstr>
      <vt:lpstr>Outline</vt:lpstr>
      <vt:lpstr>Data Link Layer</vt:lpstr>
      <vt:lpstr>Framing</vt:lpstr>
      <vt:lpstr>Error control: detection and recovery</vt:lpstr>
      <vt:lpstr>Medium Access Control</vt:lpstr>
      <vt:lpstr>Analogy: wireless medium as acoustic</vt:lpstr>
      <vt:lpstr>Analogy: wireless medium as acoustic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Real-world protocol access control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02 MAC Protocols</dc:title>
  <dc:creator>Branden Ghena</dc:creator>
  <cp:lastModifiedBy>Branden Ghena</cp:lastModifiedBy>
  <cp:revision>67</cp:revision>
  <dcterms:created xsi:type="dcterms:W3CDTF">2021-01-11T17:31:26Z</dcterms:created>
  <dcterms:modified xsi:type="dcterms:W3CDTF">2022-04-05T19:51:42Z</dcterms:modified>
</cp:coreProperties>
</file>